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10691800" cx="1511935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4762">
          <p15:clr>
            <a:srgbClr val="747775"/>
          </p15:clr>
        </p15:guide>
      </p15:sldGuideLst>
    </p:ext>
    <p:ext uri="GoogleSlidesCustomDataVersion2">
      <go:slidesCustomData xmlns:go="http://customooxmlschemas.google.com/" r:id="rId28" roundtripDataSignature="AMtx7mi6w7rGuOrp2CQLj1gt5EEopTcx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B55F3E9-815D-41AB-BC1A-2BB0285B105E}">
  <a:tblStyle styleId="{4B55F3E9-815D-41AB-BC1A-2BB0285B105E}"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FA2F8772-713B-4852-B557-E7A6BDA9AFFA}"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2003A35-B3C1-4157-9712-F6C76F2B0117}"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4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customschemas.google.com/relationships/presentationmetadata" Target="meta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6: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9: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2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TLE 1: 0-6m</a:t>
            </a:r>
            <a:endParaRPr/>
          </a:p>
          <a:p>
            <a:pPr indent="0" lvl="0" marL="0" rtl="0" algn="l">
              <a:lnSpc>
                <a:spcPct val="100000"/>
              </a:lnSpc>
              <a:spcBef>
                <a:spcPts val="0"/>
              </a:spcBef>
              <a:spcAft>
                <a:spcPts val="0"/>
              </a:spcAft>
              <a:buSzPts val="1100"/>
              <a:buNone/>
            </a:pPr>
            <a:r>
              <a:rPr lang="fr"/>
              <a:t>TLE 2:7-15m</a:t>
            </a:r>
            <a:endParaRPr/>
          </a:p>
          <a:p>
            <a:pPr indent="0" lvl="0" marL="0" rtl="0" algn="l">
              <a:lnSpc>
                <a:spcPct val="100000"/>
              </a:lnSpc>
              <a:spcBef>
                <a:spcPts val="0"/>
              </a:spcBef>
              <a:spcAft>
                <a:spcPts val="0"/>
              </a:spcAft>
              <a:buSzPts val="1100"/>
              <a:buNone/>
            </a:pPr>
            <a:r>
              <a:rPr lang="fr"/>
              <a:t>TLE 3:16-30m</a:t>
            </a:r>
            <a:endParaRPr/>
          </a:p>
          <a:p>
            <a:pPr indent="0" lvl="0" marL="0" rtl="0" algn="l">
              <a:lnSpc>
                <a:spcPct val="100000"/>
              </a:lnSpc>
              <a:spcBef>
                <a:spcPts val="0"/>
              </a:spcBef>
              <a:spcAft>
                <a:spcPts val="0"/>
              </a:spcAft>
              <a:buSzPts val="1100"/>
              <a:buNone/>
            </a:pPr>
            <a:r>
              <a:rPr lang="fr"/>
              <a:t>TLE 4:31-91m</a:t>
            </a:r>
            <a:endParaRPr/>
          </a:p>
          <a:p>
            <a:pPr indent="0" lvl="0" marL="0" rtl="0" algn="l">
              <a:lnSpc>
                <a:spcPct val="100000"/>
              </a:lnSpc>
              <a:spcBef>
                <a:spcPts val="0"/>
              </a:spcBef>
              <a:spcAft>
                <a:spcPts val="0"/>
              </a:spcAft>
              <a:buSzPts val="1100"/>
              <a:buNone/>
            </a:pPr>
            <a:r>
              <a:rPr lang="fr"/>
              <a:t>TLE 5:92-305</a:t>
            </a:r>
            <a:endParaRPr/>
          </a:p>
          <a:p>
            <a:pPr indent="0" lvl="0" marL="0" rtl="0" algn="l">
              <a:lnSpc>
                <a:spcPct val="100000"/>
              </a:lnSpc>
              <a:spcBef>
                <a:spcPts val="0"/>
              </a:spcBef>
              <a:spcAft>
                <a:spcPts val="0"/>
              </a:spcAft>
              <a:buSzPts val="1100"/>
              <a:buNone/>
            </a:pPr>
            <a:r>
              <a:rPr lang="fr"/>
              <a:t>TLE 6: &gt;305m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Warhead: 500Ibs, 1000Ibs, 2000Ibs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Guidance: N/A, Laserguided,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CDE 1: No restriction</a:t>
            </a:r>
            <a:endParaRPr/>
          </a:p>
          <a:p>
            <a:pPr indent="0" lvl="0" marL="0" rtl="0" algn="l">
              <a:lnSpc>
                <a:spcPct val="100000"/>
              </a:lnSpc>
              <a:spcBef>
                <a:spcPts val="0"/>
              </a:spcBef>
              <a:spcAft>
                <a:spcPts val="0"/>
              </a:spcAft>
              <a:buSzPts val="1100"/>
              <a:buNone/>
            </a:pPr>
            <a:r>
              <a:rPr lang="fr"/>
              <a:t>CDE 2: Unitary warhead only (no cluster munition), and FAH restrictions to minimize collateral damage</a:t>
            </a:r>
            <a:endParaRPr/>
          </a:p>
          <a:p>
            <a:pPr indent="0" lvl="0" marL="0" rtl="0" algn="l">
              <a:lnSpc>
                <a:spcPct val="100000"/>
              </a:lnSpc>
              <a:spcBef>
                <a:spcPts val="0"/>
              </a:spcBef>
              <a:spcAft>
                <a:spcPts val="0"/>
              </a:spcAft>
              <a:buSzPts val="1100"/>
              <a:buNone/>
            </a:pPr>
            <a:r>
              <a:rPr lang="fr"/>
              <a:t>CDE 3: PGM, unitary</a:t>
            </a:r>
            <a:endParaRPr/>
          </a:p>
          <a:p>
            <a:pPr indent="0" lvl="0" marL="0" rtl="0" algn="l">
              <a:lnSpc>
                <a:spcPct val="100000"/>
              </a:lnSpc>
              <a:spcBef>
                <a:spcPts val="0"/>
              </a:spcBef>
              <a:spcAft>
                <a:spcPts val="0"/>
              </a:spcAft>
              <a:buSzPts val="1100"/>
              <a:buNone/>
            </a:pPr>
            <a:r>
              <a:rPr lang="fr"/>
              <a:t>CDE 4: Weaponeering (Fuze setting, FAH, smallest possible bomb)</a:t>
            </a:r>
            <a:endParaRPr/>
          </a:p>
          <a:p>
            <a:pPr indent="0" lvl="0" marL="0" rtl="0" algn="l">
              <a:lnSpc>
                <a:spcPct val="100000"/>
              </a:lnSpc>
              <a:spcBef>
                <a:spcPts val="0"/>
              </a:spcBef>
              <a:spcAft>
                <a:spcPts val="0"/>
              </a:spcAft>
              <a:buSzPts val="1100"/>
              <a:buNone/>
            </a:pPr>
            <a:r>
              <a:rPr lang="fr"/>
              <a:t>CDE 5: CJTF-HQ approval 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fr"/>
              <a:t>Location Example: 247˚/ 680ft from DPI 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3"/>
          <p:cNvSpPr txBox="1"/>
          <p:nvPr>
            <p:ph type="ctrTitle"/>
          </p:nvPr>
        </p:nvSpPr>
        <p:spPr>
          <a:xfrm>
            <a:off x="515423" y="1547778"/>
            <a:ext cx="14089200" cy="42669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p:txBody>
      </p:sp>
      <p:sp>
        <p:nvSpPr>
          <p:cNvPr id="11" name="Google Shape;11;p23"/>
          <p:cNvSpPr txBox="1"/>
          <p:nvPr>
            <p:ph idx="1" type="subTitle"/>
          </p:nvPr>
        </p:nvSpPr>
        <p:spPr>
          <a:xfrm>
            <a:off x="515409" y="5891409"/>
            <a:ext cx="14089200" cy="16476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2" name="Google Shape;12;p2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32"/>
          <p:cNvSpPr txBox="1"/>
          <p:nvPr>
            <p:ph hasCustomPrompt="1" type="title"/>
          </p:nvPr>
        </p:nvSpPr>
        <p:spPr>
          <a:xfrm>
            <a:off x="515409" y="2299346"/>
            <a:ext cx="14089200" cy="40815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32"/>
          <p:cNvSpPr txBox="1"/>
          <p:nvPr>
            <p:ph idx="1" type="body"/>
          </p:nvPr>
        </p:nvSpPr>
        <p:spPr>
          <a:xfrm>
            <a:off x="515409" y="6552657"/>
            <a:ext cx="14089200" cy="2703900"/>
          </a:xfrm>
          <a:prstGeom prst="rect">
            <a:avLst/>
          </a:prstGeom>
          <a:noFill/>
          <a:ln>
            <a:noFill/>
          </a:ln>
        </p:spPr>
        <p:txBody>
          <a:bodyPr anchorCtr="0" anchor="t" bIns="164125" lIns="164125" spcFirstLastPara="1" rIns="164125" wrap="square" tIns="164125">
            <a:normAutofit/>
          </a:bodyPr>
          <a:lstStyle>
            <a:lvl1pPr indent="-431800" lvl="0" marL="457200" algn="ctr">
              <a:lnSpc>
                <a:spcPct val="115000"/>
              </a:lnSpc>
              <a:spcBef>
                <a:spcPts val="0"/>
              </a:spcBef>
              <a:spcAft>
                <a:spcPts val="0"/>
              </a:spcAft>
              <a:buSzPts val="3200"/>
              <a:buChar char="●"/>
              <a:defRPr/>
            </a:lvl1pPr>
            <a:lvl2pPr indent="-387350" lvl="1" marL="914400" algn="ctr">
              <a:lnSpc>
                <a:spcPct val="115000"/>
              </a:lnSpc>
              <a:spcBef>
                <a:spcPts val="0"/>
              </a:spcBef>
              <a:spcAft>
                <a:spcPts val="0"/>
              </a:spcAft>
              <a:buSzPts val="2500"/>
              <a:buChar char="○"/>
              <a:defRPr/>
            </a:lvl2pPr>
            <a:lvl3pPr indent="-387350" lvl="2" marL="1371600" algn="ctr">
              <a:lnSpc>
                <a:spcPct val="115000"/>
              </a:lnSpc>
              <a:spcBef>
                <a:spcPts val="0"/>
              </a:spcBef>
              <a:spcAft>
                <a:spcPts val="0"/>
              </a:spcAft>
              <a:buSzPts val="2500"/>
              <a:buChar char="■"/>
              <a:defRPr/>
            </a:lvl3pPr>
            <a:lvl4pPr indent="-387350" lvl="3" marL="1828800" algn="ctr">
              <a:lnSpc>
                <a:spcPct val="115000"/>
              </a:lnSpc>
              <a:spcBef>
                <a:spcPts val="0"/>
              </a:spcBef>
              <a:spcAft>
                <a:spcPts val="0"/>
              </a:spcAft>
              <a:buSzPts val="2500"/>
              <a:buChar char="●"/>
              <a:defRPr/>
            </a:lvl4pPr>
            <a:lvl5pPr indent="-387350" lvl="4" marL="2286000" algn="ctr">
              <a:lnSpc>
                <a:spcPct val="115000"/>
              </a:lnSpc>
              <a:spcBef>
                <a:spcPts val="0"/>
              </a:spcBef>
              <a:spcAft>
                <a:spcPts val="0"/>
              </a:spcAft>
              <a:buSzPts val="2500"/>
              <a:buChar char="○"/>
              <a:defRPr/>
            </a:lvl5pPr>
            <a:lvl6pPr indent="-387350" lvl="5" marL="2743200" algn="ctr">
              <a:lnSpc>
                <a:spcPct val="115000"/>
              </a:lnSpc>
              <a:spcBef>
                <a:spcPts val="0"/>
              </a:spcBef>
              <a:spcAft>
                <a:spcPts val="0"/>
              </a:spcAft>
              <a:buSzPts val="2500"/>
              <a:buChar char="■"/>
              <a:defRPr/>
            </a:lvl6pPr>
            <a:lvl7pPr indent="-387350" lvl="6" marL="3200400" algn="ctr">
              <a:lnSpc>
                <a:spcPct val="115000"/>
              </a:lnSpc>
              <a:spcBef>
                <a:spcPts val="0"/>
              </a:spcBef>
              <a:spcAft>
                <a:spcPts val="0"/>
              </a:spcAft>
              <a:buSzPts val="2500"/>
              <a:buChar char="●"/>
              <a:defRPr/>
            </a:lvl7pPr>
            <a:lvl8pPr indent="-387350" lvl="7" marL="3657600" algn="ctr">
              <a:lnSpc>
                <a:spcPct val="115000"/>
              </a:lnSpc>
              <a:spcBef>
                <a:spcPts val="0"/>
              </a:spcBef>
              <a:spcAft>
                <a:spcPts val="0"/>
              </a:spcAft>
              <a:buSzPts val="2500"/>
              <a:buChar char="○"/>
              <a:defRPr/>
            </a:lvl8pPr>
            <a:lvl9pPr indent="-387350" lvl="8" marL="4114800" algn="ctr">
              <a:lnSpc>
                <a:spcPct val="115000"/>
              </a:lnSpc>
              <a:spcBef>
                <a:spcPts val="0"/>
              </a:spcBef>
              <a:spcAft>
                <a:spcPts val="0"/>
              </a:spcAft>
              <a:buSzPts val="2500"/>
              <a:buChar char="■"/>
              <a:defRPr/>
            </a:lvl9pPr>
          </a:lstStyle>
          <a:p/>
        </p:txBody>
      </p:sp>
      <p:sp>
        <p:nvSpPr>
          <p:cNvPr id="47" name="Google Shape;47;p3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3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4"/>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p:txBody>
      </p:sp>
      <p:sp>
        <p:nvSpPr>
          <p:cNvPr id="15" name="Google Shape;15;p24"/>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25"/>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18" name="Google Shape;18;p25"/>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19" name="Google Shape;19;p25"/>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6"/>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2" name="Google Shape;22;p26"/>
          <p:cNvSpPr txBox="1"/>
          <p:nvPr>
            <p:ph idx="1" type="body"/>
          </p:nvPr>
        </p:nvSpPr>
        <p:spPr>
          <a:xfrm>
            <a:off x="515409"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3" name="Google Shape;23;p26"/>
          <p:cNvSpPr txBox="1"/>
          <p:nvPr>
            <p:ph idx="2" type="body"/>
          </p:nvPr>
        </p:nvSpPr>
        <p:spPr>
          <a:xfrm>
            <a:off x="7990583"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4" name="Google Shape;24;p26"/>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7"/>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7" name="Google Shape;27;p27"/>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8"/>
          <p:cNvSpPr txBox="1"/>
          <p:nvPr>
            <p:ph type="title"/>
          </p:nvPr>
        </p:nvSpPr>
        <p:spPr>
          <a:xfrm>
            <a:off x="515409" y="1154948"/>
            <a:ext cx="4643100" cy="1570800"/>
          </a:xfrm>
          <a:prstGeom prst="rect">
            <a:avLst/>
          </a:prstGeom>
          <a:noFill/>
          <a:ln>
            <a:noFill/>
          </a:ln>
        </p:spPr>
        <p:txBody>
          <a:bodyPr anchorCtr="0" anchor="b" bIns="164125" lIns="164125" spcFirstLastPara="1" rIns="164125" wrap="square" tIns="164125">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p:txBody>
      </p:sp>
      <p:sp>
        <p:nvSpPr>
          <p:cNvPr id="30" name="Google Shape;30;p28"/>
          <p:cNvSpPr txBox="1"/>
          <p:nvPr>
            <p:ph idx="1" type="body"/>
          </p:nvPr>
        </p:nvSpPr>
        <p:spPr>
          <a:xfrm>
            <a:off x="515409" y="2888617"/>
            <a:ext cx="4643100" cy="6609000"/>
          </a:xfrm>
          <a:prstGeom prst="rect">
            <a:avLst/>
          </a:prstGeom>
          <a:noFill/>
          <a:ln>
            <a:noFill/>
          </a:ln>
        </p:spPr>
        <p:txBody>
          <a:bodyPr anchorCtr="0" anchor="t" bIns="164125" lIns="164125" spcFirstLastPara="1" rIns="164125" wrap="square" tIns="164125">
            <a:normAutofit/>
          </a:bodyPr>
          <a:lstStyle>
            <a:lvl1pPr indent="-368300" lvl="0" marL="457200" algn="l">
              <a:lnSpc>
                <a:spcPct val="115000"/>
              </a:lnSpc>
              <a:spcBef>
                <a:spcPts val="0"/>
              </a:spcBef>
              <a:spcAft>
                <a:spcPts val="0"/>
              </a:spcAft>
              <a:buSzPts val="2200"/>
              <a:buChar char="●"/>
              <a:defRPr sz="22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31" name="Google Shape;31;p28"/>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9"/>
          <p:cNvSpPr txBox="1"/>
          <p:nvPr>
            <p:ph type="title"/>
          </p:nvPr>
        </p:nvSpPr>
        <p:spPr>
          <a:xfrm>
            <a:off x="810650" y="935745"/>
            <a:ext cx="10529400" cy="8503800"/>
          </a:xfrm>
          <a:prstGeom prst="rect">
            <a:avLst/>
          </a:prstGeom>
          <a:noFill/>
          <a:ln>
            <a:noFill/>
          </a:ln>
        </p:spPr>
        <p:txBody>
          <a:bodyPr anchorCtr="0" anchor="ctr" bIns="164125" lIns="164125" spcFirstLastPara="1" rIns="164125" wrap="square" tIns="164125">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p:txBody>
      </p:sp>
      <p:sp>
        <p:nvSpPr>
          <p:cNvPr id="34" name="Google Shape;34;p29"/>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30"/>
          <p:cNvSpPr/>
          <p:nvPr/>
        </p:nvSpPr>
        <p:spPr>
          <a:xfrm>
            <a:off x="7560000" y="-260"/>
            <a:ext cx="7560000" cy="10692000"/>
          </a:xfrm>
          <a:prstGeom prst="rect">
            <a:avLst/>
          </a:prstGeom>
          <a:solidFill>
            <a:schemeClr val="lt2"/>
          </a:solidFill>
          <a:ln>
            <a:noFill/>
          </a:ln>
        </p:spPr>
        <p:txBody>
          <a:bodyPr anchorCtr="0" anchor="ctr" bIns="164125" lIns="164125" spcFirstLastPara="1" rIns="164125" wrap="square" tIns="1641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0"/>
          <p:cNvSpPr txBox="1"/>
          <p:nvPr>
            <p:ph type="title"/>
          </p:nvPr>
        </p:nvSpPr>
        <p:spPr>
          <a:xfrm>
            <a:off x="439016" y="2563450"/>
            <a:ext cx="6688800" cy="30813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38" name="Google Shape;38;p30"/>
          <p:cNvSpPr txBox="1"/>
          <p:nvPr>
            <p:ph idx="1" type="subTitle"/>
          </p:nvPr>
        </p:nvSpPr>
        <p:spPr>
          <a:xfrm>
            <a:off x="439016" y="5826865"/>
            <a:ext cx="6688800" cy="25674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9" name="Google Shape;39;p30"/>
          <p:cNvSpPr txBox="1"/>
          <p:nvPr>
            <p:ph idx="2" type="body"/>
          </p:nvPr>
        </p:nvSpPr>
        <p:spPr>
          <a:xfrm>
            <a:off x="8167677" y="1505164"/>
            <a:ext cx="6344700" cy="7681200"/>
          </a:xfrm>
          <a:prstGeom prst="rect">
            <a:avLst/>
          </a:prstGeom>
          <a:noFill/>
          <a:ln>
            <a:noFill/>
          </a:ln>
        </p:spPr>
        <p:txBody>
          <a:bodyPr anchorCtr="0" anchor="ctr"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40" name="Google Shape;40;p30"/>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31"/>
          <p:cNvSpPr txBox="1"/>
          <p:nvPr>
            <p:ph idx="1" type="body"/>
          </p:nvPr>
        </p:nvSpPr>
        <p:spPr>
          <a:xfrm>
            <a:off x="515409" y="8794266"/>
            <a:ext cx="9919200" cy="1257900"/>
          </a:xfrm>
          <a:prstGeom prst="rect">
            <a:avLst/>
          </a:prstGeom>
          <a:noFill/>
          <a:ln>
            <a:noFill/>
          </a:ln>
        </p:spPr>
        <p:txBody>
          <a:bodyPr anchorCtr="0" anchor="ctr" bIns="164125" lIns="164125" spcFirstLastPara="1" rIns="164125" wrap="square" tIns="164125">
            <a:normAutofit/>
          </a:bodyPr>
          <a:lstStyle>
            <a:lvl1pPr indent="-228600" lvl="0" marL="457200" algn="l">
              <a:lnSpc>
                <a:spcPct val="100000"/>
              </a:lnSpc>
              <a:spcBef>
                <a:spcPts val="0"/>
              </a:spcBef>
              <a:spcAft>
                <a:spcPts val="0"/>
              </a:spcAft>
              <a:buSzPts val="3200"/>
              <a:buNone/>
              <a:defRPr/>
            </a:lvl1pPr>
          </a:lstStyle>
          <a:p/>
        </p:txBody>
      </p:sp>
      <p:sp>
        <p:nvSpPr>
          <p:cNvPr id="43" name="Google Shape;43;p3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marR="0" rtl="0" algn="l">
              <a:lnSpc>
                <a:spcPct val="115000"/>
              </a:lnSpc>
              <a:spcBef>
                <a:spcPts val="0"/>
              </a:spcBef>
              <a:spcAft>
                <a:spcPts val="0"/>
              </a:spcAft>
              <a:buClr>
                <a:schemeClr val="dk2"/>
              </a:buClr>
              <a:buSzPts val="3200"/>
              <a:buFont typeface="Arial"/>
              <a:buChar char="●"/>
              <a:defRPr b="0" i="0" sz="3200" u="none" cap="none" strike="noStrike">
                <a:solidFill>
                  <a:schemeClr val="dk2"/>
                </a:solidFill>
                <a:latin typeface="Arial"/>
                <a:ea typeface="Arial"/>
                <a:cs typeface="Arial"/>
                <a:sym typeface="Arial"/>
              </a:defRPr>
            </a:lvl1pPr>
            <a:lvl2pPr indent="-387350" lvl="1" marL="914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2pPr>
            <a:lvl3pPr indent="-387350" lvl="2" marL="1371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3pPr>
            <a:lvl4pPr indent="-387350" lvl="3" marL="1828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4pPr>
            <a:lvl5pPr indent="-387350" lvl="4" marL="22860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5pPr>
            <a:lvl6pPr indent="-387350" lvl="5" marL="2743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6pPr>
            <a:lvl7pPr indent="-387350" lvl="6" marL="3200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7pPr>
            <a:lvl8pPr indent="-387350" lvl="7" marL="3657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8pPr>
            <a:lvl9pPr indent="-387350" lvl="8" marL="4114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9pPr>
          </a:lstStyle>
          <a:p/>
        </p:txBody>
      </p:sp>
      <p:sp>
        <p:nvSpPr>
          <p:cNvPr id="8" name="Google Shape;8;p2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132virtualwing.org/" TargetMode="Externa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1482600" y="2861100"/>
            <a:ext cx="12154800" cy="4969800"/>
          </a:xfrm>
          <a:prstGeom prst="rect">
            <a:avLst/>
          </a:prstGeom>
          <a:solidFill>
            <a:schemeClr val="lt1"/>
          </a:solidFill>
          <a:ln cap="flat" cmpd="sng" w="76200">
            <a:solidFill>
              <a:schemeClr val="dk1"/>
            </a:solidFill>
            <a:prstDash val="solid"/>
            <a:round/>
            <a:headEnd len="sm" w="sm" type="none"/>
            <a:tailEnd len="sm" w="sm" type="none"/>
          </a:ln>
          <a:effectLst>
            <a:outerShdw blurRad="57150" rotWithShape="0" algn="bl" dir="2700000" dist="285750">
              <a:srgbClr val="000000">
                <a:alpha val="49803"/>
              </a:srgbClr>
            </a:outerShdw>
          </a:effectLst>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9300"/>
              <a:buNone/>
            </a:pPr>
            <a:r>
              <a:rPr b="1" lang="fr" sz="6000"/>
              <a:t>TARGET FOLDER</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SRNTGT095</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Apatity Rocket Fuel Factory</a:t>
            </a:r>
            <a:r>
              <a:rPr lang="fr" sz="4000"/>
              <a:t>, SRN</a:t>
            </a:r>
            <a:endParaRPr sz="4000"/>
          </a:p>
        </p:txBody>
      </p:sp>
      <p:sp>
        <p:nvSpPr>
          <p:cNvPr id="55" name="Google Shape;55;p1"/>
          <p:cNvSpPr txBox="1"/>
          <p:nvPr/>
        </p:nvSpPr>
        <p:spPr>
          <a:xfrm>
            <a:off x="5966700" y="99017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sp>
        <p:nvSpPr>
          <p:cNvPr id="56" name="Google Shape;56;p1"/>
          <p:cNvSpPr txBox="1"/>
          <p:nvPr/>
        </p:nvSpPr>
        <p:spPr>
          <a:xfrm>
            <a:off x="5966700" y="1758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pic>
        <p:nvPicPr>
          <p:cNvPr descr="D:\GIT PROJECTS\OPAT-background\Virtual Intelligence Service only logo.PNG" id="57" name="Google Shape;57;p1"/>
          <p:cNvPicPr preferRelativeResize="0"/>
          <p:nvPr/>
        </p:nvPicPr>
        <p:blipFill rotWithShape="1">
          <a:blip r:embed="rId3">
            <a:alphaModFix/>
          </a:blip>
          <a:srcRect b="0" l="0" r="0" t="0"/>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9" name="Shape 219"/>
        <p:cNvGrpSpPr/>
        <p:nvPr/>
      </p:nvGrpSpPr>
      <p:grpSpPr>
        <a:xfrm>
          <a:off x="0" y="0"/>
          <a:ext cx="0" cy="0"/>
          <a:chOff x="0" y="0"/>
          <a:chExt cx="0" cy="0"/>
        </a:xfrm>
      </p:grpSpPr>
      <p:graphicFrame>
        <p:nvGraphicFramePr>
          <p:cNvPr id="220" name="Google Shape;220;p10"/>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a:t>
                      </a:r>
                      <a:r>
                        <a:rPr b="1" lang="fr" sz="2000" u="none" cap="none" strike="noStrike">
                          <a:solidFill>
                            <a:schemeClr val="dk1"/>
                          </a:solidFill>
                        </a:rPr>
                        <a:t>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221" name="Google Shape;221;p10"/>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sp>
        <p:nvSpPr>
          <p:cNvPr id="222" name="Google Shape;222;p10"/>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23" name="Google Shape;223;p10"/>
          <p:cNvSpPr/>
          <p:nvPr/>
        </p:nvSpPr>
        <p:spPr>
          <a:xfrm rot="6727683">
            <a:off x="6891639" y="6806410"/>
            <a:ext cx="768520" cy="955517"/>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24" name="Google Shape;224;p10"/>
          <p:cNvSpPr/>
          <p:nvPr/>
        </p:nvSpPr>
        <p:spPr>
          <a:xfrm>
            <a:off x="5824730" y="5599900"/>
            <a:ext cx="2249631" cy="2196996"/>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25" name="Google Shape;225;p10"/>
          <p:cNvSpPr/>
          <p:nvPr/>
        </p:nvSpPr>
        <p:spPr>
          <a:xfrm rot="-8527323">
            <a:off x="5215054" y="5130113"/>
            <a:ext cx="768569" cy="95546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grpSp>
        <p:nvGrpSpPr>
          <p:cNvPr id="226" name="Google Shape;226;p10"/>
          <p:cNvGrpSpPr/>
          <p:nvPr/>
        </p:nvGrpSpPr>
        <p:grpSpPr>
          <a:xfrm>
            <a:off x="2875975" y="3530000"/>
            <a:ext cx="2533050" cy="1733100"/>
            <a:chOff x="4206025" y="5185225"/>
            <a:chExt cx="2533050" cy="1733100"/>
          </a:xfrm>
        </p:grpSpPr>
        <p:sp>
          <p:nvSpPr>
            <p:cNvPr id="227" name="Google Shape;227;p10"/>
            <p:cNvSpPr txBox="1"/>
            <p:nvPr/>
          </p:nvSpPr>
          <p:spPr>
            <a:xfrm>
              <a:off x="4206025" y="51852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28" name="Google Shape;228;p10"/>
            <p:cNvCxnSpPr>
              <a:stCxn id="227" idx="2"/>
            </p:cNvCxnSpPr>
            <p:nvPr/>
          </p:nvCxnSpPr>
          <p:spPr>
            <a:xfrm>
              <a:off x="5269375" y="5687425"/>
              <a:ext cx="1469700" cy="1230900"/>
            </a:xfrm>
            <a:prstGeom prst="straightConnector1">
              <a:avLst/>
            </a:prstGeom>
            <a:noFill/>
            <a:ln cap="flat" cmpd="sng" w="19050">
              <a:solidFill>
                <a:srgbClr val="000000"/>
              </a:solidFill>
              <a:prstDash val="solid"/>
              <a:round/>
              <a:headEnd len="sm" w="sm" type="none"/>
              <a:tailEnd len="sm" w="sm" type="none"/>
            </a:ln>
          </p:spPr>
        </p:cxnSp>
      </p:grpSp>
      <p:grpSp>
        <p:nvGrpSpPr>
          <p:cNvPr id="229" name="Google Shape;229;p10"/>
          <p:cNvGrpSpPr/>
          <p:nvPr/>
        </p:nvGrpSpPr>
        <p:grpSpPr>
          <a:xfrm>
            <a:off x="2984625" y="7317825"/>
            <a:ext cx="3765900" cy="502200"/>
            <a:chOff x="4162275" y="4096250"/>
            <a:chExt cx="3765900" cy="502200"/>
          </a:xfrm>
        </p:grpSpPr>
        <p:sp>
          <p:nvSpPr>
            <p:cNvPr id="230" name="Google Shape;230;p10"/>
            <p:cNvSpPr txBox="1"/>
            <p:nvPr/>
          </p:nvSpPr>
          <p:spPr>
            <a:xfrm>
              <a:off x="4162275" y="4096250"/>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31" name="Google Shape;231;p10"/>
            <p:cNvCxnSpPr>
              <a:stCxn id="230" idx="3"/>
            </p:cNvCxnSpPr>
            <p:nvPr/>
          </p:nvCxnSpPr>
          <p:spPr>
            <a:xfrm flipH="1" rot="10800000">
              <a:off x="6288975" y="4231250"/>
              <a:ext cx="1639200" cy="116100"/>
            </a:xfrm>
            <a:prstGeom prst="straightConnector1">
              <a:avLst/>
            </a:prstGeom>
            <a:noFill/>
            <a:ln cap="flat" cmpd="sng" w="19050">
              <a:solidFill>
                <a:srgbClr val="000000"/>
              </a:solidFill>
              <a:prstDash val="solid"/>
              <a:round/>
              <a:headEnd len="sm" w="sm" type="none"/>
              <a:tailEnd len="sm" w="sm" type="none"/>
            </a:ln>
          </p:spPr>
        </p:cxnSp>
      </p:grpSp>
      <p:sp>
        <p:nvSpPr>
          <p:cNvPr id="232" name="Google Shape;232;p10"/>
          <p:cNvSpPr txBox="1"/>
          <p:nvPr/>
        </p:nvSpPr>
        <p:spPr>
          <a:xfrm>
            <a:off x="1193275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INSTALLATION OUTLINE</a:t>
            </a:r>
            <a:endParaRPr b="1" i="0" sz="1400" u="none" cap="none" strike="noStrike">
              <a:solidFill>
                <a:srgbClr val="000000"/>
              </a:solidFill>
              <a:latin typeface="Arial"/>
              <a:ea typeface="Arial"/>
              <a:cs typeface="Arial"/>
              <a:sym typeface="Arial"/>
            </a:endParaRPr>
          </a:p>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FACILITY OUTLINE</a:t>
            </a:r>
            <a:endParaRPr b="1" i="0" sz="1400" u="none" cap="none" strike="noStrike">
              <a:solidFill>
                <a:srgbClr val="000000"/>
              </a:solidFill>
              <a:latin typeface="Arial"/>
              <a:ea typeface="Arial"/>
              <a:cs typeface="Arial"/>
              <a:sym typeface="Arial"/>
            </a:endParaRPr>
          </a:p>
        </p:txBody>
      </p:sp>
      <p:cxnSp>
        <p:nvCxnSpPr>
          <p:cNvPr id="233" name="Google Shape;233;p10"/>
          <p:cNvCxnSpPr/>
          <p:nvPr/>
        </p:nvCxnSpPr>
        <p:spPr>
          <a:xfrm>
            <a:off x="12038150" y="10346023"/>
            <a:ext cx="360000" cy="3600"/>
          </a:xfrm>
          <a:prstGeom prst="straightConnector1">
            <a:avLst/>
          </a:prstGeom>
          <a:noFill/>
          <a:ln cap="flat" cmpd="sng" w="28575">
            <a:solidFill>
              <a:schemeClr val="accent6"/>
            </a:solidFill>
            <a:prstDash val="solid"/>
            <a:round/>
            <a:headEnd len="sm" w="sm" type="none"/>
            <a:tailEnd len="sm" w="sm" type="none"/>
          </a:ln>
        </p:spPr>
      </p:cxnSp>
      <p:cxnSp>
        <p:nvCxnSpPr>
          <p:cNvPr id="234" name="Google Shape;234;p10"/>
          <p:cNvCxnSpPr/>
          <p:nvPr/>
        </p:nvCxnSpPr>
        <p:spPr>
          <a:xfrm>
            <a:off x="12038150" y="10554896"/>
            <a:ext cx="360000" cy="3600"/>
          </a:xfrm>
          <a:prstGeom prst="straightConnector1">
            <a:avLst/>
          </a:prstGeom>
          <a:noFill/>
          <a:ln cap="flat" cmpd="sng" w="28575">
            <a:solidFill>
              <a:srgbClr val="9E9E9E"/>
            </a:solidFill>
            <a:prstDash val="solid"/>
            <a:round/>
            <a:headEnd len="sm" w="sm" type="none"/>
            <a:tailEnd len="sm" w="sm" type="none"/>
          </a:ln>
        </p:spPr>
      </p:cxnSp>
      <p:pic>
        <p:nvPicPr>
          <p:cNvPr id="235" name="Google Shape;235;p1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36" name="Google Shape;236;p10"/>
          <p:cNvGrpSpPr/>
          <p:nvPr/>
        </p:nvGrpSpPr>
        <p:grpSpPr>
          <a:xfrm>
            <a:off x="14082163" y="2146524"/>
            <a:ext cx="559046" cy="692832"/>
            <a:chOff x="15526400" y="3343535"/>
            <a:chExt cx="1172983" cy="1324523"/>
          </a:xfrm>
        </p:grpSpPr>
        <p:sp>
          <p:nvSpPr>
            <p:cNvPr id="237" name="Google Shape;237;p10"/>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8" name="Google Shape;238;p10"/>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2" name="Shape 242"/>
        <p:cNvGrpSpPr/>
        <p:nvPr/>
      </p:nvGrpSpPr>
      <p:grpSpPr>
        <a:xfrm>
          <a:off x="0" y="0"/>
          <a:ext cx="0" cy="0"/>
          <a:chOff x="0" y="0"/>
          <a:chExt cx="0" cy="0"/>
        </a:xfrm>
      </p:grpSpPr>
      <p:graphicFrame>
        <p:nvGraphicFramePr>
          <p:cNvPr id="243" name="Google Shape;243;p11"/>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2855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OUTLINE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1460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8488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c hMerge="1"/>
              </a:tr>
            </a:tbl>
          </a:graphicData>
        </a:graphic>
      </p:graphicFrame>
      <p:sp>
        <p:nvSpPr>
          <p:cNvPr id="244" name="Google Shape;244;p11"/>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45" name="Google Shape;245;p11"/>
          <p:cNvSpPr txBox="1"/>
          <p:nvPr/>
        </p:nvSpPr>
        <p:spPr>
          <a:xfrm>
            <a:off x="0" y="10141525"/>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46" name="Google Shape;246;p11"/>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47" name="Google Shape;247;p1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48" name="Google Shape;248;p11"/>
          <p:cNvGrpSpPr/>
          <p:nvPr/>
        </p:nvGrpSpPr>
        <p:grpSpPr>
          <a:xfrm>
            <a:off x="14082163" y="2146524"/>
            <a:ext cx="559046" cy="692832"/>
            <a:chOff x="15526400" y="3343535"/>
            <a:chExt cx="1172983" cy="1324523"/>
          </a:xfrm>
        </p:grpSpPr>
        <p:sp>
          <p:nvSpPr>
            <p:cNvPr id="249" name="Google Shape;249;p11"/>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0" name="Google Shape;250;p11"/>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 name="Shape 254"/>
        <p:cNvGrpSpPr/>
        <p:nvPr/>
      </p:nvGrpSpPr>
      <p:grpSpPr>
        <a:xfrm>
          <a:off x="0" y="0"/>
          <a:ext cx="0" cy="0"/>
          <a:chOff x="0" y="0"/>
          <a:chExt cx="0" cy="0"/>
        </a:xfrm>
      </p:grpSpPr>
      <p:graphicFrame>
        <p:nvGraphicFramePr>
          <p:cNvPr id="255" name="Google Shape;255;p12"/>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56" name="Google Shape;256;p12"/>
          <p:cNvGrpSpPr/>
          <p:nvPr/>
        </p:nvGrpSpPr>
        <p:grpSpPr>
          <a:xfrm>
            <a:off x="2731650" y="3637400"/>
            <a:ext cx="3315750" cy="2171100"/>
            <a:chOff x="3452100" y="4683025"/>
            <a:chExt cx="3315750" cy="2171100"/>
          </a:xfrm>
        </p:grpSpPr>
        <p:sp>
          <p:nvSpPr>
            <p:cNvPr id="257" name="Google Shape;257;p12"/>
            <p:cNvSpPr txBox="1"/>
            <p:nvPr/>
          </p:nvSpPr>
          <p:spPr>
            <a:xfrm>
              <a:off x="3452100" y="46830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XXXXCDXXXX/CDX01</a:t>
              </a:r>
              <a:endParaRPr b="1" i="0" sz="1400" u="none" cap="none" strike="noStrike">
                <a:solidFill>
                  <a:schemeClr val="dk1"/>
                </a:solidFill>
                <a:latin typeface="Arial"/>
                <a:ea typeface="Arial"/>
                <a:cs typeface="Arial"/>
                <a:sym typeface="Arial"/>
              </a:endParaRPr>
            </a:p>
          </p:txBody>
        </p:sp>
        <p:cxnSp>
          <p:nvCxnSpPr>
            <p:cNvPr id="258" name="Google Shape;258;p12"/>
            <p:cNvCxnSpPr>
              <a:stCxn id="257" idx="2"/>
            </p:cNvCxnSpPr>
            <p:nvPr/>
          </p:nvCxnSpPr>
          <p:spPr>
            <a:xfrm>
              <a:off x="4515450" y="5185225"/>
              <a:ext cx="2252400" cy="1668900"/>
            </a:xfrm>
            <a:prstGeom prst="straightConnector1">
              <a:avLst/>
            </a:prstGeom>
            <a:noFill/>
            <a:ln cap="flat" cmpd="sng" w="19050">
              <a:solidFill>
                <a:srgbClr val="000000"/>
              </a:solidFill>
              <a:prstDash val="solid"/>
              <a:round/>
              <a:headEnd len="sm" w="sm" type="none"/>
              <a:tailEnd len="sm" w="sm" type="none"/>
            </a:ln>
          </p:spPr>
        </p:cxnSp>
      </p:grpSp>
      <p:sp>
        <p:nvSpPr>
          <p:cNvPr id="259" name="Google Shape;259;p12"/>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60" name="Google Shape;260;p12"/>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61" name="Google Shape;261;p1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62" name="Google Shape;262;p12">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63" name="Google Shape;263;p12"/>
          <p:cNvGrpSpPr/>
          <p:nvPr/>
        </p:nvGrpSpPr>
        <p:grpSpPr>
          <a:xfrm>
            <a:off x="14082163" y="2146524"/>
            <a:ext cx="559046" cy="692832"/>
            <a:chOff x="15526400" y="3343535"/>
            <a:chExt cx="1172983" cy="1324523"/>
          </a:xfrm>
        </p:grpSpPr>
        <p:sp>
          <p:nvSpPr>
            <p:cNvPr id="264" name="Google Shape;264;p1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5" name="Google Shape;265;p1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9" name="Shape 269"/>
        <p:cNvGrpSpPr/>
        <p:nvPr/>
      </p:nvGrpSpPr>
      <p:grpSpPr>
        <a:xfrm>
          <a:off x="0" y="0"/>
          <a:ext cx="0" cy="0"/>
          <a:chOff x="0" y="0"/>
          <a:chExt cx="0" cy="0"/>
        </a:xfrm>
      </p:grpSpPr>
      <p:graphicFrame>
        <p:nvGraphicFramePr>
          <p:cNvPr id="270" name="Google Shape;270;p13"/>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71" name="Google Shape;271;p13"/>
          <p:cNvGrpSpPr/>
          <p:nvPr/>
        </p:nvGrpSpPr>
        <p:grpSpPr>
          <a:xfrm>
            <a:off x="5433300" y="3550225"/>
            <a:ext cx="3186600" cy="2358900"/>
            <a:chOff x="3452100" y="4159825"/>
            <a:chExt cx="3186600" cy="2358900"/>
          </a:xfrm>
        </p:grpSpPr>
        <p:sp>
          <p:nvSpPr>
            <p:cNvPr id="272" name="Google Shape;272;p13"/>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3" name="Google Shape;273;p13"/>
            <p:cNvCxnSpPr>
              <a:stCxn id="272"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grpSp>
        <p:nvGrpSpPr>
          <p:cNvPr id="274" name="Google Shape;274;p13"/>
          <p:cNvGrpSpPr/>
          <p:nvPr/>
        </p:nvGrpSpPr>
        <p:grpSpPr>
          <a:xfrm>
            <a:off x="1959275" y="7481450"/>
            <a:ext cx="4573200" cy="1025400"/>
            <a:chOff x="1959275" y="7481450"/>
            <a:chExt cx="4573200" cy="1025400"/>
          </a:xfrm>
        </p:grpSpPr>
        <p:sp>
          <p:nvSpPr>
            <p:cNvPr id="275" name="Google Shape;275;p13"/>
            <p:cNvSpPr txBox="1"/>
            <p:nvPr/>
          </p:nvSpPr>
          <p:spPr>
            <a:xfrm>
              <a:off x="1959275" y="7481450"/>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6" name="Google Shape;276;p13"/>
            <p:cNvCxnSpPr>
              <a:stCxn id="275" idx="3"/>
            </p:cNvCxnSpPr>
            <p:nvPr/>
          </p:nvCxnSpPr>
          <p:spPr>
            <a:xfrm flipH="1" rot="10800000">
              <a:off x="5145875" y="7713650"/>
              <a:ext cx="1386600" cy="280500"/>
            </a:xfrm>
            <a:prstGeom prst="straightConnector1">
              <a:avLst/>
            </a:prstGeom>
            <a:noFill/>
            <a:ln cap="flat" cmpd="sng" w="19050">
              <a:solidFill>
                <a:srgbClr val="000000"/>
              </a:solidFill>
              <a:prstDash val="solid"/>
              <a:round/>
              <a:headEnd len="sm" w="sm" type="none"/>
              <a:tailEnd len="sm" w="sm" type="none"/>
            </a:ln>
          </p:spPr>
        </p:cxnSp>
      </p:grpSp>
      <p:sp>
        <p:nvSpPr>
          <p:cNvPr id="277" name="Google Shape;277;p13"/>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78" name="Google Shape;278;p13"/>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79" name="Google Shape;279;p1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80" name="Google Shape;280;p13">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81" name="Google Shape;281;p13"/>
          <p:cNvGrpSpPr/>
          <p:nvPr/>
        </p:nvGrpSpPr>
        <p:grpSpPr>
          <a:xfrm>
            <a:off x="14082163" y="2146524"/>
            <a:ext cx="559046" cy="692832"/>
            <a:chOff x="15526400" y="3343535"/>
            <a:chExt cx="1172983" cy="1324523"/>
          </a:xfrm>
        </p:grpSpPr>
        <p:sp>
          <p:nvSpPr>
            <p:cNvPr id="282" name="Google Shape;282;p1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3" name="Google Shape;283;p13"/>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7" name="Shape 287"/>
        <p:cNvGrpSpPr/>
        <p:nvPr/>
      </p:nvGrpSpPr>
      <p:grpSpPr>
        <a:xfrm>
          <a:off x="0" y="0"/>
          <a:ext cx="0" cy="0"/>
          <a:chOff x="0" y="0"/>
          <a:chExt cx="0" cy="0"/>
        </a:xfrm>
      </p:grpSpPr>
      <p:graphicFrame>
        <p:nvGraphicFramePr>
          <p:cNvPr id="288" name="Google Shape;288;p14"/>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109350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SPLIT REFERENCE 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0737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solidFill>
                          <a:schemeClr val="dk1"/>
                        </a:solidFil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5245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89" name="Google Shape;289;p14"/>
          <p:cNvGrpSpPr/>
          <p:nvPr/>
        </p:nvGrpSpPr>
        <p:grpSpPr>
          <a:xfrm>
            <a:off x="4979550" y="4412225"/>
            <a:ext cx="3925350" cy="1236300"/>
            <a:chOff x="4979550" y="4412225"/>
            <a:chExt cx="3925350" cy="1236300"/>
          </a:xfrm>
        </p:grpSpPr>
        <p:cxnSp>
          <p:nvCxnSpPr>
            <p:cNvPr id="290" name="Google Shape;290;p14"/>
            <p:cNvCxnSpPr>
              <a:stCxn id="291" idx="3"/>
              <a:endCxn id="292"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1" name="Google Shape;291;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1 OF 2</a:t>
              </a:r>
              <a:endParaRPr b="1" i="0" sz="1400" u="none" cap="none" strike="noStrike">
                <a:solidFill>
                  <a:schemeClr val="dk1"/>
                </a:solidFill>
                <a:latin typeface="Arial"/>
                <a:ea typeface="Arial"/>
                <a:cs typeface="Arial"/>
                <a:sym typeface="Arial"/>
              </a:endParaRPr>
            </a:p>
          </p:txBody>
        </p:sp>
        <p:sp>
          <p:nvSpPr>
            <p:cNvPr id="292" name="Google Shape;292;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 name="Google Shape;293;p14"/>
          <p:cNvGrpSpPr/>
          <p:nvPr/>
        </p:nvGrpSpPr>
        <p:grpSpPr>
          <a:xfrm>
            <a:off x="3071075" y="6504250"/>
            <a:ext cx="3925350" cy="1236300"/>
            <a:chOff x="4979550" y="4412225"/>
            <a:chExt cx="3925350" cy="1236300"/>
          </a:xfrm>
        </p:grpSpPr>
        <p:cxnSp>
          <p:nvCxnSpPr>
            <p:cNvPr id="294" name="Google Shape;294;p14"/>
            <p:cNvCxnSpPr>
              <a:stCxn id="295" idx="3"/>
              <a:endCxn id="296"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5" name="Google Shape;295;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2 OF 2</a:t>
              </a:r>
              <a:endParaRPr b="1" i="0" sz="1400" u="none" cap="none" strike="noStrike">
                <a:solidFill>
                  <a:schemeClr val="dk1"/>
                </a:solidFill>
                <a:latin typeface="Arial"/>
                <a:ea typeface="Arial"/>
                <a:cs typeface="Arial"/>
                <a:sym typeface="Arial"/>
              </a:endParaRPr>
            </a:p>
          </p:txBody>
        </p:sp>
        <p:sp>
          <p:nvSpPr>
            <p:cNvPr id="296" name="Google Shape;296;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7" name="Google Shape;297;p14"/>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98" name="Google Shape;298;p14"/>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99" name="Google Shape;299;p14"/>
          <p:cNvSpPr txBox="1"/>
          <p:nvPr/>
        </p:nvSpPr>
        <p:spPr>
          <a:xfrm>
            <a:off x="99300" y="23033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300" name="Google Shape;300;p14">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01" name="Google Shape;301;p14"/>
          <p:cNvGrpSpPr/>
          <p:nvPr/>
        </p:nvGrpSpPr>
        <p:grpSpPr>
          <a:xfrm>
            <a:off x="14061615" y="2331458"/>
            <a:ext cx="559046" cy="692832"/>
            <a:chOff x="15526400" y="3343535"/>
            <a:chExt cx="1172983" cy="1324523"/>
          </a:xfrm>
        </p:grpSpPr>
        <p:sp>
          <p:nvSpPr>
            <p:cNvPr id="302" name="Google Shape;302;p1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3" name="Google Shape;303;p1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7" name="Shape 307"/>
        <p:cNvGrpSpPr/>
        <p:nvPr/>
      </p:nvGrpSpPr>
      <p:grpSpPr>
        <a:xfrm>
          <a:off x="0" y="0"/>
          <a:ext cx="0" cy="0"/>
          <a:chOff x="0" y="0"/>
          <a:chExt cx="0" cy="0"/>
        </a:xfrm>
      </p:grpSpPr>
      <p:graphicFrame>
        <p:nvGraphicFramePr>
          <p:cNvPr id="308" name="Google Shape;308;p15"/>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SPLIT [X] OF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309" name="Google Shape;309;p15"/>
          <p:cNvGrpSpPr/>
          <p:nvPr/>
        </p:nvGrpSpPr>
        <p:grpSpPr>
          <a:xfrm>
            <a:off x="3753425" y="3342425"/>
            <a:ext cx="3186600" cy="2358900"/>
            <a:chOff x="3452100" y="4159825"/>
            <a:chExt cx="3186600" cy="2358900"/>
          </a:xfrm>
        </p:grpSpPr>
        <p:sp>
          <p:nvSpPr>
            <p:cNvPr id="310" name="Google Shape;310;p15"/>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311" name="Google Shape;311;p15"/>
            <p:cNvCxnSpPr>
              <a:stCxn id="310"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sp>
        <p:nvSpPr>
          <p:cNvPr id="312" name="Google Shape;312;p15"/>
          <p:cNvSpPr/>
          <p:nvPr/>
        </p:nvSpPr>
        <p:spPr>
          <a:xfrm>
            <a:off x="846775" y="2500725"/>
            <a:ext cx="8999883" cy="729003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313" name="Google Shape;313;p15"/>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314" name="Google Shape;314;p1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315" name="Google Shape;315;p15">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16" name="Google Shape;316;p15"/>
          <p:cNvGrpSpPr/>
          <p:nvPr/>
        </p:nvGrpSpPr>
        <p:grpSpPr>
          <a:xfrm>
            <a:off x="14082163" y="2146524"/>
            <a:ext cx="559046" cy="692832"/>
            <a:chOff x="15526400" y="3343535"/>
            <a:chExt cx="1172983" cy="1324523"/>
          </a:xfrm>
        </p:grpSpPr>
        <p:sp>
          <p:nvSpPr>
            <p:cNvPr id="317" name="Google Shape;317;p1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8" name="Google Shape;318;p15"/>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2" name="Shape 322"/>
        <p:cNvGrpSpPr/>
        <p:nvPr/>
      </p:nvGrpSpPr>
      <p:grpSpPr>
        <a:xfrm>
          <a:off x="0" y="0"/>
          <a:ext cx="0" cy="0"/>
          <a:chOff x="0" y="0"/>
          <a:chExt cx="0" cy="0"/>
        </a:xfrm>
      </p:grpSpPr>
      <p:sp>
        <p:nvSpPr>
          <p:cNvPr id="323" name="Google Shape;323;p16"/>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ACRONYMS</a:t>
            </a:r>
            <a:endParaRPr b="1" i="0" sz="4200" u="sng" cap="none" strike="noStrike">
              <a:solidFill>
                <a:schemeClr val="dk1"/>
              </a:solidFill>
              <a:latin typeface="Arial"/>
              <a:ea typeface="Arial"/>
              <a:cs typeface="Arial"/>
              <a:sym typeface="Arial"/>
            </a:endParaRPr>
          </a:p>
        </p:txBody>
      </p:sp>
      <p:graphicFrame>
        <p:nvGraphicFramePr>
          <p:cNvPr id="324" name="Google Shape;324;p16"/>
          <p:cNvGraphicFramePr/>
          <p:nvPr/>
        </p:nvGraphicFramePr>
        <p:xfrm>
          <a:off x="952500" y="2088750"/>
          <a:ext cx="3000000" cy="3000000"/>
        </p:xfrm>
        <a:graphic>
          <a:graphicData uri="http://schemas.openxmlformats.org/drawingml/2006/table">
            <a:tbl>
              <a:tblPr>
                <a:noFill/>
                <a:tableStyleId>{4B55F3E9-815D-41AB-BC1A-2BB0285B105E}</a:tableStyleId>
              </a:tblPr>
              <a:tblGrid>
                <a:gridCol w="2170925"/>
                <a:gridCol w="3284625"/>
                <a:gridCol w="7759450"/>
              </a:tblGrid>
              <a:tr h="52070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ACRONYM</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MEANING</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BE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Basic Encyclopedia Number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Alpha/numeric code unique to an installation for incorporation within various national and tactical systems.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Category 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data Element that classifies the function and purpose of an installation or a facility.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MIDB</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Modernized Integrated Database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database comprised of information on facilities of military significance, military forces, and related equipment. </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ICOD</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Intelligence Cut Off Date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date of the latest intelligence data inputted to a feature.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DOI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Date of Image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Date on which a geospatial or intelligence-related image was captured.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Critical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An element of an entity or object that enables it to perform its primary function.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PV CHAR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Physical Vulnerability Characteristic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Standardized alphanumeric code describing the physical and structural properties of a target.</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JDPI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Joint Desired Point of Impact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unique, alphanumeric coded aimpoint identified by a three dimensional mensurated point. It represents a weapon or capability desired point of impact or penetration.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Circular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90 percent confidence level in the horizontal plane.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Linear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100"/>
                        <a:buFont typeface="Arial"/>
                        <a:buNone/>
                      </a:pPr>
                      <a:r>
                        <a:rPr lang="fr" sz="1200" u="none" cap="none" strike="noStrike">
                          <a:solidFill>
                            <a:schemeClr val="dk1"/>
                          </a:solidFill>
                        </a:rPr>
                        <a:t>90 percent confidence level in the vertical dimension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MSL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Mean Sea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Earth reference geoid.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AGL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Above Ground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ground surface.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NCC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Nearest Collateral Concern</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Closest non-targeted structure, area, or entity near a planned point of impact that may be at risk of unintended damage during a military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effects radius</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Radius within which collateral damage might happen based on the weapon's characteristics, the target environment, and other operational factors.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damage estimate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Systematic process used in military targeting to evaluate the potential for unintended damage or harm to non-combatant entities, structures, or personnel as a result of a planned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No Strike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Specific entities, locations, or objects that are protected from intentional targeting under the Law of Armed Conflict (LOAC) or by operational policy.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325" name="Google Shape;325;p16">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9" name="Shape 329"/>
        <p:cNvGrpSpPr/>
        <p:nvPr/>
      </p:nvGrpSpPr>
      <p:grpSpPr>
        <a:xfrm>
          <a:off x="0" y="0"/>
          <a:ext cx="0" cy="0"/>
          <a:chOff x="0" y="0"/>
          <a:chExt cx="0" cy="0"/>
        </a:xfrm>
      </p:grpSpPr>
      <p:sp>
        <p:nvSpPr>
          <p:cNvPr id="330" name="Google Shape;330;p17"/>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TARGET CATEGORIES</a:t>
            </a:r>
            <a:endParaRPr b="1" i="0" sz="4200" u="sng" cap="none" strike="noStrike">
              <a:solidFill>
                <a:schemeClr val="dk1"/>
              </a:solidFill>
              <a:latin typeface="Arial"/>
              <a:ea typeface="Arial"/>
              <a:cs typeface="Arial"/>
              <a:sym typeface="Arial"/>
            </a:endParaRPr>
          </a:p>
        </p:txBody>
      </p:sp>
      <p:pic>
        <p:nvPicPr>
          <p:cNvPr id="331" name="Google Shape;331;p17">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32" name="Google Shape;332;p17"/>
          <p:cNvGraphicFramePr/>
          <p:nvPr/>
        </p:nvGraphicFramePr>
        <p:xfrm>
          <a:off x="5158846" y="3058866"/>
          <a:ext cx="3000000" cy="3000000"/>
        </p:xfrm>
        <a:graphic>
          <a:graphicData uri="http://schemas.openxmlformats.org/drawingml/2006/table">
            <a:tbl>
              <a:tblPr>
                <a:noFill/>
                <a:tableStyleId>{62003A35-B3C1-4157-9712-F6C76F2B0117}</a:tableStyleId>
              </a:tblPr>
              <a:tblGrid>
                <a:gridCol w="888400"/>
                <a:gridCol w="3912200"/>
              </a:tblGrid>
              <a:tr h="180975">
                <a:tc gridSpan="2">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TARGET 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hMerge="1"/>
              </a:tr>
              <a:tr h="190500">
                <a:tc>
                  <a:txBody>
                    <a:bodyPr/>
                    <a:lstStyle/>
                    <a:p>
                      <a:pPr indent="0" lvl="0" marL="0" marR="0" rtl="0" algn="l">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TYPE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Weapons of Mass destruction (Nuclear, Biological, Chemical)</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Command, Control and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Airforces and airfields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 Defence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5</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Ground forces and facilities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6</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Naval forces and ports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7</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Petroleum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8</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Electric power</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9</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Military production, supply and storage (Military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10</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Transportation / lines of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Political leadership</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Media</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Industry (Civilian)</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Infrastructure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6" name="Shape 336"/>
        <p:cNvGrpSpPr/>
        <p:nvPr/>
      </p:nvGrpSpPr>
      <p:grpSpPr>
        <a:xfrm>
          <a:off x="0" y="0"/>
          <a:ext cx="0" cy="0"/>
          <a:chOff x="0" y="0"/>
          <a:chExt cx="0" cy="0"/>
        </a:xfrm>
      </p:grpSpPr>
      <p:sp>
        <p:nvSpPr>
          <p:cNvPr id="337" name="Google Shape;337;p18"/>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DESIRED EFFECTS</a:t>
            </a:r>
            <a:endParaRPr b="1" i="0" sz="4200" u="sng" cap="none" strike="noStrike">
              <a:solidFill>
                <a:schemeClr val="dk1"/>
              </a:solidFill>
              <a:latin typeface="Arial"/>
              <a:ea typeface="Arial"/>
              <a:cs typeface="Arial"/>
              <a:sym typeface="Arial"/>
            </a:endParaRPr>
          </a:p>
        </p:txBody>
      </p:sp>
      <p:graphicFrame>
        <p:nvGraphicFramePr>
          <p:cNvPr id="338" name="Google Shape;338;p18"/>
          <p:cNvGraphicFramePr/>
          <p:nvPr/>
        </p:nvGraphicFramePr>
        <p:xfrm>
          <a:off x="952500" y="2088750"/>
          <a:ext cx="3000000" cy="3000000"/>
        </p:xfrm>
        <a:graphic>
          <a:graphicData uri="http://schemas.openxmlformats.org/drawingml/2006/table">
            <a:tbl>
              <a:tblPr>
                <a:noFill/>
                <a:tableStyleId>{4B55F3E9-815D-41AB-BC1A-2BB0285B105E}</a:tableStyleId>
              </a:tblPr>
              <a:tblGrid>
                <a:gridCol w="2727775"/>
                <a:gridCol w="781375"/>
                <a:gridCol w="9705850"/>
              </a:tblGrid>
              <a:tr h="520700">
                <a:tc gridSpan="3">
                  <a:txBody>
                    <a:bodyPr/>
                    <a:lstStyle/>
                    <a:p>
                      <a:pPr indent="0" lvl="0" marL="0" marR="0" rtl="0" algn="l">
                        <a:lnSpc>
                          <a:spcPct val="100000"/>
                        </a:lnSpc>
                        <a:spcBef>
                          <a:spcPts val="0"/>
                        </a:spcBef>
                        <a:spcAft>
                          <a:spcPts val="0"/>
                        </a:spcAft>
                        <a:buClr>
                          <a:srgbClr val="000000"/>
                        </a:buClr>
                        <a:buSzPts val="1600"/>
                        <a:buFont typeface="Arial"/>
                        <a:buNone/>
                      </a:pPr>
                      <a:r>
                        <a:rPr lang="fr" sz="1600" u="sng" cap="none" strike="noStrike">
                          <a:solidFill>
                            <a:schemeClr val="dk1"/>
                          </a:solidFill>
                        </a:rPr>
                        <a:t>Definition:</a:t>
                      </a:r>
                      <a:r>
                        <a:rPr lang="fr" sz="1600" u="none" cap="none" strike="noStrike">
                          <a:solidFill>
                            <a:schemeClr val="dk1"/>
                          </a:solidFill>
                        </a:rPr>
                        <a:t> destructive effects available upon detonation of a weapon.</a:t>
                      </a:r>
                      <a:endParaRPr sz="1600" u="none" cap="none" strike="noStrike">
                        <a:solidFill>
                          <a:schemeClr val="dk1"/>
                        </a:solidFill>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r>
              <a:tr h="52070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KILL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BLAST</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FRAGMENTATION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dispersal of shrapnel or debris from an exploding munition. Fragments are propelled outward at high velocity, targeting personnel, equipment, and light structures in the area of effect.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PENETRATION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INCENDIARY</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CRATERING</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formation of a crater in the ground caused by the impact or detonation of a munition. Cratering disrupts mobility and operations, damaging roads, runways, or creating obstacles in the battlefield.</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PERFORATION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EARTH SHOCK</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NUCLEAR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THERMAL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intense heat and light energy emitted by an explosion, especially in nuclear detonations. Thermal radiation causes burns, ignites materials, and can create secondary fires in the target area.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pic>
        <p:nvPicPr>
          <p:cNvPr id="339" name="Google Shape;339;p18">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 name="Shape 343"/>
        <p:cNvGrpSpPr/>
        <p:nvPr/>
      </p:nvGrpSpPr>
      <p:grpSpPr>
        <a:xfrm>
          <a:off x="0" y="0"/>
          <a:ext cx="0" cy="0"/>
          <a:chOff x="0" y="0"/>
          <a:chExt cx="0" cy="0"/>
        </a:xfrm>
      </p:grpSpPr>
      <p:sp>
        <p:nvSpPr>
          <p:cNvPr id="344" name="Google Shape;344;p19"/>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WEAPONEERING</a:t>
            </a:r>
            <a:endParaRPr b="1" i="0" sz="4200" u="sng" cap="none" strike="noStrike">
              <a:solidFill>
                <a:schemeClr val="dk1"/>
              </a:solidFill>
              <a:latin typeface="Arial"/>
              <a:ea typeface="Arial"/>
              <a:cs typeface="Arial"/>
              <a:sym typeface="Arial"/>
            </a:endParaRPr>
          </a:p>
        </p:txBody>
      </p:sp>
      <p:pic>
        <p:nvPicPr>
          <p:cNvPr id="345" name="Google Shape;345;p19">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46" name="Google Shape;346;p19"/>
          <p:cNvSpPr/>
          <p:nvPr/>
        </p:nvSpPr>
        <p:spPr>
          <a:xfrm>
            <a:off x="3779838" y="4329451"/>
            <a:ext cx="7559675"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Fuze delay.</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 0 ms = destroy the roof,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10 ms = explode 3 meters below roof, perfect for single storey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25 ms = good for all other buildings, explode inside the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60 ms for BLU-109 only, for bunkers or more than 20m high buildings.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2"/>
          <p:cNvPicPr preferRelativeResize="0"/>
          <p:nvPr/>
        </p:nvPicPr>
        <p:blipFill>
          <a:blip r:embed="rId3">
            <a:alphaModFix/>
          </a:blip>
          <a:stretch>
            <a:fillRect/>
          </a:stretch>
        </p:blipFill>
        <p:spPr>
          <a:xfrm>
            <a:off x="76200" y="1900375"/>
            <a:ext cx="14953735" cy="8791425"/>
          </a:xfrm>
          <a:prstGeom prst="rect">
            <a:avLst/>
          </a:prstGeom>
          <a:noFill/>
          <a:ln>
            <a:noFill/>
          </a:ln>
        </p:spPr>
      </p:pic>
      <p:graphicFrame>
        <p:nvGraphicFramePr>
          <p:cNvPr id="63" name="Google Shape;63;p2"/>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t>Apatity Rocket Fuel Factory</a:t>
                      </a:r>
                      <a:r>
                        <a:rPr b="1" lang="fr" sz="2000" u="none" cap="none" strike="noStrike"/>
                        <a:t>,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JOINT OPERATIONS GRAPHIC 1/1</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a:t>
                      </a:r>
                      <a:r>
                        <a:rPr b="1" lang="fr" sz="1500"/>
                        <a:t>67 36.713</a:t>
                      </a:r>
                      <a:r>
                        <a:rPr b="1" lang="fr" sz="1500" u="none" cap="none" strike="noStrike"/>
                        <a:t>] [E </a:t>
                      </a:r>
                      <a:r>
                        <a:rPr b="1" lang="fr" sz="1500"/>
                        <a:t>033 24.218</a:t>
                      </a:r>
                      <a:r>
                        <a:rPr b="1" lang="fr" sz="1500" u="none" cap="none" strike="noStrike"/>
                        <a:t>]</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64" name="Google Shape;64;p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65" name="Google Shape;65;p2"/>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a:p>
        </p:txBody>
      </p:sp>
      <p:sp>
        <p:nvSpPr>
          <p:cNvPr id="66" name="Google Shape;66;p2"/>
          <p:cNvSpPr txBox="1"/>
          <p:nvPr/>
        </p:nvSpPr>
        <p:spPr>
          <a:xfrm>
            <a:off x="2881800" y="5687225"/>
            <a:ext cx="2648700" cy="5022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fr" sz="1400" u="none" cap="none" strike="noStrike">
                <a:solidFill>
                  <a:schemeClr val="dk1"/>
                </a:solidFill>
                <a:latin typeface="Arial"/>
                <a:ea typeface="Arial"/>
                <a:cs typeface="Arial"/>
                <a:sym typeface="Arial"/>
              </a:rPr>
              <a:t>Apatity Rocket Fuel Factory</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lang="fr">
                <a:solidFill>
                  <a:schemeClr val="dk1"/>
                </a:solidFill>
              </a:rPr>
              <a:t>SRNTGT095</a:t>
            </a:r>
            <a:endParaRPr b="1" i="0" sz="1400" u="none" cap="none" strike="noStrike">
              <a:solidFill>
                <a:schemeClr val="dk1"/>
              </a:solidFill>
              <a:latin typeface="Arial"/>
              <a:ea typeface="Arial"/>
              <a:cs typeface="Arial"/>
              <a:sym typeface="Arial"/>
            </a:endParaRPr>
          </a:p>
        </p:txBody>
      </p:sp>
      <p:grpSp>
        <p:nvGrpSpPr>
          <p:cNvPr id="67" name="Google Shape;67;p2"/>
          <p:cNvGrpSpPr/>
          <p:nvPr/>
        </p:nvGrpSpPr>
        <p:grpSpPr>
          <a:xfrm>
            <a:off x="4197745" y="6189413"/>
            <a:ext cx="2569073" cy="1887811"/>
            <a:chOff x="4197745" y="6189413"/>
            <a:chExt cx="2569073" cy="1887811"/>
          </a:xfrm>
        </p:grpSpPr>
        <p:cxnSp>
          <p:nvCxnSpPr>
            <p:cNvPr id="68" name="Google Shape;68;p2"/>
            <p:cNvCxnSpPr/>
            <p:nvPr/>
          </p:nvCxnSpPr>
          <p:spPr>
            <a:xfrm>
              <a:off x="4197745" y="6189413"/>
              <a:ext cx="2139000" cy="1455300"/>
            </a:xfrm>
            <a:prstGeom prst="straightConnector1">
              <a:avLst/>
            </a:prstGeom>
            <a:noFill/>
            <a:ln cap="flat" cmpd="sng" w="19050">
              <a:solidFill>
                <a:schemeClr val="dk1"/>
              </a:solidFill>
              <a:prstDash val="solid"/>
              <a:round/>
              <a:headEnd len="sm" w="sm" type="none"/>
              <a:tailEnd len="sm" w="sm" type="none"/>
            </a:ln>
          </p:spPr>
        </p:cxnSp>
        <p:sp>
          <p:nvSpPr>
            <p:cNvPr id="69" name="Google Shape;69;p2"/>
            <p:cNvSpPr/>
            <p:nvPr/>
          </p:nvSpPr>
          <p:spPr>
            <a:xfrm>
              <a:off x="6046818" y="7357224"/>
              <a:ext cx="720000" cy="720000"/>
            </a:xfrm>
            <a:prstGeom prst="plus">
              <a:avLst>
                <a:gd fmla="val 40260" name="adj"/>
              </a:avLst>
            </a:prstGeom>
            <a:noFill/>
            <a:ln cap="flat" cmpd="sng" w="28575">
              <a:solidFill>
                <a:schemeClr val="dk1"/>
              </a:solidFill>
              <a:prstDash val="solid"/>
              <a:round/>
              <a:headEnd len="sm" w="sm" type="none"/>
              <a:tailEnd len="sm" w="sm" type="none"/>
            </a:ln>
          </p:spPr>
          <p:txBody>
            <a:bodyPr anchorCtr="0" anchor="ctr" bIns="12600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fr" sz="2000" u="none" cap="none" strike="noStrike">
                  <a:solidFill>
                    <a:schemeClr val="dk1"/>
                  </a:solidFill>
                  <a:latin typeface="Arial"/>
                  <a:ea typeface="Arial"/>
                  <a:cs typeface="Arial"/>
                  <a:sym typeface="Arial"/>
                </a:rPr>
                <a:t>.</a:t>
              </a:r>
              <a:endParaRPr b="1" i="0" sz="2000" u="none" cap="none" strike="noStrike">
                <a:solidFill>
                  <a:schemeClr val="dk1"/>
                </a:solidFill>
                <a:latin typeface="Arial"/>
                <a:ea typeface="Arial"/>
                <a:cs typeface="Arial"/>
                <a:sym typeface="Arial"/>
              </a:endParaRPr>
            </a:p>
          </p:txBody>
        </p:sp>
      </p:grpSp>
      <p:pic>
        <p:nvPicPr>
          <p:cNvPr id="70" name="Google Shape;70;p2"/>
          <p:cNvPicPr preferRelativeResize="0"/>
          <p:nvPr/>
        </p:nvPicPr>
        <p:blipFill rotWithShape="1">
          <a:blip r:embed="rId4">
            <a:alphaModFix/>
          </a:blip>
          <a:srcRect b="517"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71" name="Google Shape;71;p2"/>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D:\GIT PROJECTS\OPAT-background\Virtual Intelligence Service only logo.PNG" id="72" name="Google Shape;72;p2"/>
          <p:cNvPicPr preferRelativeResize="0"/>
          <p:nvPr/>
        </p:nvPicPr>
        <p:blipFill rotWithShape="1">
          <a:blip r:embed="rId5">
            <a:alphaModFix/>
          </a:blip>
          <a:srcRect b="0" l="0" r="0" t="0"/>
          <a:stretch/>
        </p:blipFill>
        <p:spPr>
          <a:xfrm>
            <a:off x="0" y="0"/>
            <a:ext cx="2225675" cy="1958975"/>
          </a:xfrm>
          <a:prstGeom prst="rect">
            <a:avLst/>
          </a:prstGeom>
          <a:noFill/>
          <a:ln>
            <a:noFill/>
          </a:ln>
        </p:spPr>
      </p:pic>
      <p:grpSp>
        <p:nvGrpSpPr>
          <p:cNvPr id="73" name="Google Shape;73;p2"/>
          <p:cNvGrpSpPr/>
          <p:nvPr/>
        </p:nvGrpSpPr>
        <p:grpSpPr>
          <a:xfrm>
            <a:off x="14082163" y="2146524"/>
            <a:ext cx="559046" cy="692832"/>
            <a:chOff x="15526400" y="3343535"/>
            <a:chExt cx="1172983" cy="1324523"/>
          </a:xfrm>
        </p:grpSpPr>
        <p:sp>
          <p:nvSpPr>
            <p:cNvPr id="74" name="Google Shape;74;p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5" name="Google Shape;75;p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0" name="Shape 350"/>
        <p:cNvGrpSpPr/>
        <p:nvPr/>
      </p:nvGrpSpPr>
      <p:grpSpPr>
        <a:xfrm>
          <a:off x="0" y="0"/>
          <a:ext cx="0" cy="0"/>
          <a:chOff x="0" y="0"/>
          <a:chExt cx="0" cy="0"/>
        </a:xfrm>
      </p:grpSpPr>
      <p:sp>
        <p:nvSpPr>
          <p:cNvPr id="351" name="Google Shape;351;p20"/>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RISK ESTIMATE DISTANCES</a:t>
            </a:r>
            <a:endParaRPr b="1" i="0" sz="4200" u="sng" cap="none" strike="noStrike">
              <a:solidFill>
                <a:schemeClr val="dk1"/>
              </a:solidFill>
              <a:latin typeface="Arial"/>
              <a:ea typeface="Arial"/>
              <a:cs typeface="Arial"/>
              <a:sym typeface="Arial"/>
            </a:endParaRPr>
          </a:p>
        </p:txBody>
      </p:sp>
      <p:pic>
        <p:nvPicPr>
          <p:cNvPr id="352" name="Google Shape;352;p2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53" name="Google Shape;353;p20"/>
          <p:cNvGraphicFramePr/>
          <p:nvPr/>
        </p:nvGraphicFramePr>
        <p:xfrm>
          <a:off x="4825999" y="2454116"/>
          <a:ext cx="3000000" cy="3000000"/>
        </p:xfrm>
        <a:graphic>
          <a:graphicData uri="http://schemas.openxmlformats.org/drawingml/2006/table">
            <a:tbl>
              <a:tblPr>
                <a:noFill/>
                <a:tableStyleId>{62003A35-B3C1-4157-9712-F6C76F2B0117}</a:tableStyleId>
              </a:tblPr>
              <a:tblGrid>
                <a:gridCol w="1328600"/>
                <a:gridCol w="3149150"/>
                <a:gridCol w="989625"/>
              </a:tblGrid>
              <a:tr h="139700">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Weapon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Description</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0,1 % PI</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GBU-16</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GBU-10</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GBU-24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 PAweway III,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GBU-38</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GBU-31(V) 1/B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 (V)3(B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CBU-87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CBU-97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MK20 Rockeye</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AGM-65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AGM-154A</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Cluster</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AGM154C</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hardened targets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2.75”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APKWS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30mm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75</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354" name="Google Shape;354;p20"/>
          <p:cNvSpPr/>
          <p:nvPr/>
        </p:nvSpPr>
        <p:spPr>
          <a:xfrm>
            <a:off x="0" y="0"/>
            <a:ext cx="1511935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800"/>
              <a:buFont typeface="Arial"/>
              <a:buNone/>
            </a:pPr>
            <a:br>
              <a:rPr b="0" i="0" lang="fr"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
        <p:nvSpPr>
          <p:cNvPr id="355" name="Google Shape;355;p20"/>
          <p:cNvSpPr/>
          <p:nvPr/>
        </p:nvSpPr>
        <p:spPr>
          <a:xfrm>
            <a:off x="0" y="0"/>
            <a:ext cx="4989513" cy="7938"/>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6" name="Google Shape;356;p20"/>
          <p:cNvSpPr/>
          <p:nvPr/>
        </p:nvSpPr>
        <p:spPr>
          <a:xfrm>
            <a:off x="0" y="9959334"/>
            <a:ext cx="1511935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Arial"/>
              <a:buNone/>
            </a:pPr>
            <a:r>
              <a:rPr b="0" baseline="30000" i="0" lang="fr" sz="1000" u="none" cap="none" strike="noStrike">
                <a:solidFill>
                  <a:schemeClr val="dk1"/>
                </a:solidFill>
                <a:latin typeface="Arial"/>
                <a:ea typeface="Arial"/>
                <a:cs typeface="Arial"/>
                <a:sym typeface="Arial"/>
              </a:rPr>
              <a:t>[1]</a:t>
            </a:r>
            <a:r>
              <a:rPr b="0" i="0" lang="fr" sz="1000" u="none" cap="none" strike="noStrik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0" name="Shape 360"/>
        <p:cNvGrpSpPr/>
        <p:nvPr/>
      </p:nvGrpSpPr>
      <p:grpSpPr>
        <a:xfrm>
          <a:off x="0" y="0"/>
          <a:ext cx="0" cy="0"/>
          <a:chOff x="0" y="0"/>
          <a:chExt cx="0" cy="0"/>
        </a:xfrm>
      </p:grpSpPr>
      <p:sp>
        <p:nvSpPr>
          <p:cNvPr id="361" name="Google Shape;361;p21"/>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COLLATERAL DAMAGE ESTIMATION</a:t>
            </a:r>
            <a:endParaRPr b="1" i="0" sz="4200" u="sng" cap="none" strike="noStrike">
              <a:solidFill>
                <a:schemeClr val="dk1"/>
              </a:solidFill>
              <a:latin typeface="Arial"/>
              <a:ea typeface="Arial"/>
              <a:cs typeface="Arial"/>
              <a:sym typeface="Arial"/>
            </a:endParaRPr>
          </a:p>
        </p:txBody>
      </p:sp>
      <p:pic>
        <p:nvPicPr>
          <p:cNvPr id="362" name="Google Shape;362;p2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63" name="Google Shape;363;p21"/>
          <p:cNvSpPr txBox="1"/>
          <p:nvPr/>
        </p:nvSpPr>
        <p:spPr>
          <a:xfrm>
            <a:off x="749030" y="4231532"/>
            <a:ext cx="702337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Collateral Effect Radius (CER) is based in Risk Estimates Distances.</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CER is based on Risk Estimate Distances (listed in SPINS).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1</a:t>
            </a:r>
            <a:r>
              <a:rPr b="0" i="0" lang="fr" sz="1400" u="none" cap="none" strike="noStrike">
                <a:solidFill>
                  <a:srgbClr val="000000"/>
                </a:solidFill>
                <a:latin typeface="Arial"/>
                <a:ea typeface="Arial"/>
                <a:cs typeface="Arial"/>
                <a:sym typeface="Arial"/>
              </a:rPr>
              <a:t>: Military target (legal military target), no restriction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2</a:t>
            </a:r>
            <a:r>
              <a:rPr b="0" i="0" lang="fr" sz="1400" u="none" cap="none" strike="noStrik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3</a:t>
            </a:r>
            <a:r>
              <a:rPr b="0" i="0" lang="fr" sz="1400" u="none" cap="none" strike="noStrik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4: </a:t>
            </a:r>
            <a:r>
              <a:rPr b="0" i="0" lang="fr" sz="1400" u="none" cap="none" strike="noStrik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5: </a:t>
            </a:r>
            <a:r>
              <a:rPr b="0" i="0" lang="fr" sz="1400" u="none" cap="none" strike="noStrike">
                <a:solidFill>
                  <a:srgbClr val="000000"/>
                </a:solidFill>
                <a:latin typeface="Arial"/>
                <a:ea typeface="Arial"/>
                <a:cs typeface="Arial"/>
                <a:sym typeface="Arial"/>
              </a:rPr>
              <a:t>Civilian casualites expected, CJTF-HQ approval needed for striking CDE 5 targets.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3"/>
          <p:cNvPicPr preferRelativeResize="0"/>
          <p:nvPr/>
        </p:nvPicPr>
        <p:blipFill>
          <a:blip r:embed="rId3">
            <a:alphaModFix/>
          </a:blip>
          <a:stretch>
            <a:fillRect/>
          </a:stretch>
        </p:blipFill>
        <p:spPr>
          <a:xfrm>
            <a:off x="200812" y="1900375"/>
            <a:ext cx="14717727" cy="8796126"/>
          </a:xfrm>
          <a:prstGeom prst="rect">
            <a:avLst/>
          </a:prstGeom>
          <a:noFill/>
          <a:ln>
            <a:noFill/>
          </a:ln>
        </p:spPr>
      </p:pic>
      <p:graphicFrame>
        <p:nvGraphicFramePr>
          <p:cNvPr id="81" name="Google Shape;81;p3"/>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OUTLINE GRAPHIC 1/1</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82" name="Google Shape;82;p3"/>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83" name="Google Shape;83;p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84" name="Google Shape;84;p3"/>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85" name="Google Shape;85;p3"/>
          <p:cNvPicPr preferRelativeResize="0"/>
          <p:nvPr/>
        </p:nvPicPr>
        <p:blipFill rotWithShape="1">
          <a:blip r:embed="rId5">
            <a:alphaModFix/>
          </a:blip>
          <a:srcRect b="0" l="0" r="0" t="0"/>
          <a:stretch/>
        </p:blipFill>
        <p:spPr>
          <a:xfrm>
            <a:off x="0" y="0"/>
            <a:ext cx="2225675" cy="1958975"/>
          </a:xfrm>
          <a:prstGeom prst="rect">
            <a:avLst/>
          </a:prstGeom>
          <a:noFill/>
          <a:ln>
            <a:noFill/>
          </a:ln>
        </p:spPr>
      </p:pic>
      <p:grpSp>
        <p:nvGrpSpPr>
          <p:cNvPr id="86" name="Google Shape;86;p3"/>
          <p:cNvGrpSpPr/>
          <p:nvPr/>
        </p:nvGrpSpPr>
        <p:grpSpPr>
          <a:xfrm rot="-820657">
            <a:off x="14082403" y="2146851"/>
            <a:ext cx="559063" cy="692905"/>
            <a:chOff x="15526400" y="3343535"/>
            <a:chExt cx="1172983" cy="1324523"/>
          </a:xfrm>
        </p:grpSpPr>
        <p:sp>
          <p:nvSpPr>
            <p:cNvPr id="87" name="Google Shape;87;p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8" name="Google Shape;88;p3"/>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89" name="Google Shape;89;p3"/>
          <p:cNvSpPr/>
          <p:nvPr/>
        </p:nvSpPr>
        <p:spPr>
          <a:xfrm>
            <a:off x="5930275" y="5408300"/>
            <a:ext cx="1176325" cy="509575"/>
          </a:xfrm>
          <a:custGeom>
            <a:rect b="b" l="l" r="r" t="t"/>
            <a:pathLst>
              <a:path extrusionOk="0" h="20383" w="47053">
                <a:moveTo>
                  <a:pt x="8001" y="0"/>
                </a:moveTo>
                <a:lnTo>
                  <a:pt x="0" y="7239"/>
                </a:lnTo>
                <a:lnTo>
                  <a:pt x="42481" y="20383"/>
                </a:lnTo>
                <a:lnTo>
                  <a:pt x="47053" y="12382"/>
                </a:lnTo>
                <a:close/>
              </a:path>
            </a:pathLst>
          </a:custGeom>
          <a:noFill/>
          <a:ln cap="flat" cmpd="sng" w="38100">
            <a:solidFill>
              <a:schemeClr val="lt1"/>
            </a:solidFill>
            <a:prstDash val="solid"/>
            <a:round/>
            <a:headEnd len="med" w="med" type="none"/>
            <a:tailEnd len="med" w="med" type="none"/>
          </a:ln>
        </p:spPr>
      </p:sp>
      <p:sp>
        <p:nvSpPr>
          <p:cNvPr id="90" name="Google Shape;90;p3"/>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graphicFrame>
        <p:nvGraphicFramePr>
          <p:cNvPr id="95" name="Google Shape;95;p4"/>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rtl="0" algn="l">
                        <a:spcBef>
                          <a:spcPts val="0"/>
                        </a:spcBef>
                        <a:spcAft>
                          <a:spcPts val="0"/>
                        </a:spcAft>
                        <a:buClr>
                          <a:schemeClr val="dk1"/>
                        </a:buClr>
                        <a:buSzPts val="2000"/>
                        <a:buFont typeface="Arial"/>
                        <a:buNone/>
                      </a:pPr>
                      <a:r>
                        <a:rPr b="1" lang="fr" sz="2000">
                          <a:solidFill>
                            <a:schemeClr val="dk1"/>
                          </a:solidFill>
                        </a:rPr>
                        <a:t>JOINT DESIRED POINT OF IMPACT GRAPHIC 1/1</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pic>
        <p:nvPicPr>
          <p:cNvPr id="96" name="Google Shape;96;p4"/>
          <p:cNvPicPr preferRelativeResize="0"/>
          <p:nvPr/>
        </p:nvPicPr>
        <p:blipFill>
          <a:blip r:embed="rId3">
            <a:alphaModFix/>
          </a:blip>
          <a:stretch>
            <a:fillRect/>
          </a:stretch>
        </p:blipFill>
        <p:spPr>
          <a:xfrm>
            <a:off x="0" y="2415505"/>
            <a:ext cx="15119350" cy="7869740"/>
          </a:xfrm>
          <a:prstGeom prst="rect">
            <a:avLst/>
          </a:prstGeom>
          <a:noFill/>
          <a:ln>
            <a:noFill/>
          </a:ln>
        </p:spPr>
      </p:pic>
      <p:sp>
        <p:nvSpPr>
          <p:cNvPr id="97" name="Google Shape;97;p4"/>
          <p:cNvSpPr txBox="1"/>
          <p:nvPr/>
        </p:nvSpPr>
        <p:spPr>
          <a:xfrm>
            <a:off x="20971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cxnSp>
        <p:nvCxnSpPr>
          <p:cNvPr id="98" name="Google Shape;98;p4"/>
          <p:cNvCxnSpPr>
            <a:stCxn id="97" idx="2"/>
          </p:cNvCxnSpPr>
          <p:nvPr/>
        </p:nvCxnSpPr>
        <p:spPr>
          <a:xfrm>
            <a:off x="2546699" y="3952375"/>
            <a:ext cx="1466700" cy="684300"/>
          </a:xfrm>
          <a:prstGeom prst="straightConnector1">
            <a:avLst/>
          </a:prstGeom>
          <a:noFill/>
          <a:ln cap="flat" cmpd="sng" w="19050">
            <a:solidFill>
              <a:srgbClr val="FF0000"/>
            </a:solidFill>
            <a:prstDash val="solid"/>
            <a:round/>
            <a:headEnd len="sm" w="sm" type="none"/>
            <a:tailEnd len="sm" w="sm" type="oval"/>
          </a:ln>
        </p:spPr>
      </p:cxnSp>
      <p:sp>
        <p:nvSpPr>
          <p:cNvPr id="99" name="Google Shape;99;p4"/>
          <p:cNvSpPr txBox="1"/>
          <p:nvPr/>
        </p:nvSpPr>
        <p:spPr>
          <a:xfrm>
            <a:off x="9754425" y="7058500"/>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B</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36.627 E 033 24.859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568</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0" name="Google Shape;100;p4"/>
          <p:cNvSpPr txBox="1"/>
          <p:nvPr/>
        </p:nvSpPr>
        <p:spPr>
          <a:xfrm>
            <a:off x="975442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C</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Power to 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36.608 E 033 24.959</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1" name="Google Shape;101;p4"/>
          <p:cNvSpPr txBox="1"/>
          <p:nvPr/>
        </p:nvSpPr>
        <p:spPr>
          <a:xfrm>
            <a:off x="9754425" y="6182975"/>
            <a:ext cx="2540100" cy="7956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A</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36.736 E 033 24.585</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2" name="Google Shape;102;p4"/>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03" name="Google Shape;103;p4"/>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descr="D:\GIT PROJECTS\OPAT-background\Virtual Intelligence Service only logo.PNG" id="104" name="Google Shape;104;p4"/>
          <p:cNvPicPr preferRelativeResize="0"/>
          <p:nvPr/>
        </p:nvPicPr>
        <p:blipFill rotWithShape="1">
          <a:blip r:embed="rId4">
            <a:alphaModFix/>
          </a:blip>
          <a:srcRect b="0" l="0" r="0" t="0"/>
          <a:stretch/>
        </p:blipFill>
        <p:spPr>
          <a:xfrm>
            <a:off x="0" y="0"/>
            <a:ext cx="2225675" cy="1958975"/>
          </a:xfrm>
          <a:prstGeom prst="rect">
            <a:avLst/>
          </a:prstGeom>
          <a:noFill/>
          <a:ln>
            <a:noFill/>
          </a:ln>
        </p:spPr>
      </p:pic>
      <p:grpSp>
        <p:nvGrpSpPr>
          <p:cNvPr id="105" name="Google Shape;105;p4"/>
          <p:cNvGrpSpPr/>
          <p:nvPr/>
        </p:nvGrpSpPr>
        <p:grpSpPr>
          <a:xfrm rot="465975">
            <a:off x="14081586" y="2146649"/>
            <a:ext cx="559010" cy="692858"/>
            <a:chOff x="15526400" y="3343535"/>
            <a:chExt cx="1172983" cy="1324523"/>
          </a:xfrm>
        </p:grpSpPr>
        <p:sp>
          <p:nvSpPr>
            <p:cNvPr id="106" name="Google Shape;106;p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7" name="Google Shape;107;p4"/>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pic>
        <p:nvPicPr>
          <p:cNvPr id="108" name="Google Shape;108;p4"/>
          <p:cNvPicPr preferRelativeResize="0"/>
          <p:nvPr/>
        </p:nvPicPr>
        <p:blipFill rotWithShape="1">
          <a:blip r:embed="rId5">
            <a:alphaModFix/>
          </a:blip>
          <a:srcRect b="517"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109" name="Google Shape;109;p4"/>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sp>
        <p:nvSpPr>
          <p:cNvPr id="110" name="Google Shape;110;p4"/>
          <p:cNvSpPr txBox="1"/>
          <p:nvPr/>
        </p:nvSpPr>
        <p:spPr>
          <a:xfrm>
            <a:off x="9754425" y="890170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095D</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36.649 E 033 24.881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577</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1" name="Google Shape;111;p4"/>
          <p:cNvSpPr txBox="1"/>
          <p:nvPr/>
        </p:nvSpPr>
        <p:spPr>
          <a:xfrm>
            <a:off x="975442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095E</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36.658 E 033 24.962</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591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2" name="Google Shape;112;p4"/>
          <p:cNvSpPr txBox="1"/>
          <p:nvPr/>
        </p:nvSpPr>
        <p:spPr>
          <a:xfrm>
            <a:off x="12415075" y="61975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095F</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Administration Building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36.674 E 033 24.647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3" name="Google Shape;113;p4"/>
          <p:cNvSpPr txBox="1"/>
          <p:nvPr/>
        </p:nvSpPr>
        <p:spPr>
          <a:xfrm>
            <a:off x="12415075" y="70682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36.644 E 033 24.780</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4" name="Google Shape;114;p4"/>
          <p:cNvSpPr txBox="1"/>
          <p:nvPr/>
        </p:nvSpPr>
        <p:spPr>
          <a:xfrm>
            <a:off x="1241507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095H</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36.701 E 033 24.559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5" name="Google Shape;115;p4"/>
          <p:cNvSpPr txBox="1"/>
          <p:nvPr/>
        </p:nvSpPr>
        <p:spPr>
          <a:xfrm>
            <a:off x="12415075" y="89114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095I</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36.718 E 033 24.581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a:t>
            </a:r>
            <a:r>
              <a:rPr b="1" lang="fr" sz="1000"/>
              <a:t> 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6" name="Google Shape;116;p4"/>
          <p:cNvSpPr txBox="1"/>
          <p:nvPr/>
        </p:nvSpPr>
        <p:spPr>
          <a:xfrm>
            <a:off x="1241507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095J</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36.722 E 033 24.497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7" name="Google Shape;117;p4"/>
          <p:cNvSpPr txBox="1"/>
          <p:nvPr/>
        </p:nvSpPr>
        <p:spPr>
          <a:xfrm>
            <a:off x="32652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B</a:t>
            </a:r>
            <a:endParaRPr b="1" i="0" sz="1400" u="none" cap="none" strike="noStrike">
              <a:solidFill>
                <a:schemeClr val="dk1"/>
              </a:solidFill>
              <a:latin typeface="Arial"/>
              <a:ea typeface="Arial"/>
              <a:cs typeface="Arial"/>
              <a:sym typeface="Arial"/>
            </a:endParaRPr>
          </a:p>
        </p:txBody>
      </p:sp>
      <p:cxnSp>
        <p:nvCxnSpPr>
          <p:cNvPr id="118" name="Google Shape;118;p4"/>
          <p:cNvCxnSpPr>
            <a:stCxn id="117" idx="2"/>
          </p:cNvCxnSpPr>
          <p:nvPr/>
        </p:nvCxnSpPr>
        <p:spPr>
          <a:xfrm>
            <a:off x="3714799" y="3952375"/>
            <a:ext cx="2238900" cy="1272300"/>
          </a:xfrm>
          <a:prstGeom prst="straightConnector1">
            <a:avLst/>
          </a:prstGeom>
          <a:noFill/>
          <a:ln cap="flat" cmpd="sng" w="19050">
            <a:solidFill>
              <a:srgbClr val="FF0000"/>
            </a:solidFill>
            <a:prstDash val="solid"/>
            <a:round/>
            <a:headEnd len="sm" w="sm" type="none"/>
            <a:tailEnd len="sm" w="sm" type="oval"/>
          </a:ln>
        </p:spPr>
      </p:cxnSp>
      <p:sp>
        <p:nvSpPr>
          <p:cNvPr id="119" name="Google Shape;119;p4"/>
          <p:cNvSpPr txBox="1"/>
          <p:nvPr/>
        </p:nvSpPr>
        <p:spPr>
          <a:xfrm>
            <a:off x="469179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D</a:t>
            </a:r>
            <a:endParaRPr b="1" i="0" sz="1400" u="none" cap="none" strike="noStrike">
              <a:solidFill>
                <a:schemeClr val="dk1"/>
              </a:solidFill>
              <a:latin typeface="Arial"/>
              <a:ea typeface="Arial"/>
              <a:cs typeface="Arial"/>
              <a:sym typeface="Arial"/>
            </a:endParaRPr>
          </a:p>
        </p:txBody>
      </p:sp>
      <p:cxnSp>
        <p:nvCxnSpPr>
          <p:cNvPr id="120" name="Google Shape;120;p4"/>
          <p:cNvCxnSpPr>
            <a:stCxn id="119" idx="2"/>
          </p:cNvCxnSpPr>
          <p:nvPr/>
        </p:nvCxnSpPr>
        <p:spPr>
          <a:xfrm>
            <a:off x="5141349" y="3799975"/>
            <a:ext cx="759600" cy="1119000"/>
          </a:xfrm>
          <a:prstGeom prst="straightConnector1">
            <a:avLst/>
          </a:prstGeom>
          <a:noFill/>
          <a:ln cap="flat" cmpd="sng" w="19050">
            <a:solidFill>
              <a:srgbClr val="FF0000"/>
            </a:solidFill>
            <a:prstDash val="solid"/>
            <a:round/>
            <a:headEnd len="sm" w="sm" type="none"/>
            <a:tailEnd len="sm" w="sm" type="oval"/>
          </a:ln>
        </p:spPr>
      </p:cxnSp>
      <p:sp>
        <p:nvSpPr>
          <p:cNvPr id="121" name="Google Shape;121;p4"/>
          <p:cNvSpPr txBox="1"/>
          <p:nvPr/>
        </p:nvSpPr>
        <p:spPr>
          <a:xfrm>
            <a:off x="588974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E</a:t>
            </a:r>
            <a:endParaRPr b="1" i="0" sz="1400" u="none" cap="none" strike="noStrike">
              <a:solidFill>
                <a:schemeClr val="dk1"/>
              </a:solidFill>
              <a:latin typeface="Arial"/>
              <a:ea typeface="Arial"/>
              <a:cs typeface="Arial"/>
              <a:sym typeface="Arial"/>
            </a:endParaRPr>
          </a:p>
        </p:txBody>
      </p:sp>
      <p:cxnSp>
        <p:nvCxnSpPr>
          <p:cNvPr id="122" name="Google Shape;122;p4"/>
          <p:cNvCxnSpPr>
            <a:stCxn id="121" idx="2"/>
          </p:cNvCxnSpPr>
          <p:nvPr/>
        </p:nvCxnSpPr>
        <p:spPr>
          <a:xfrm flipH="1">
            <a:off x="6165299" y="3799975"/>
            <a:ext cx="174000" cy="789600"/>
          </a:xfrm>
          <a:prstGeom prst="straightConnector1">
            <a:avLst/>
          </a:prstGeom>
          <a:noFill/>
          <a:ln cap="flat" cmpd="sng" w="19050">
            <a:solidFill>
              <a:srgbClr val="FF0000"/>
            </a:solidFill>
            <a:prstDash val="solid"/>
            <a:round/>
            <a:headEnd len="sm" w="sm" type="none"/>
            <a:tailEnd len="sm" w="sm" type="oval"/>
          </a:ln>
        </p:spPr>
      </p:cxnSp>
      <p:sp>
        <p:nvSpPr>
          <p:cNvPr id="123" name="Google Shape;123;p4"/>
          <p:cNvSpPr txBox="1"/>
          <p:nvPr/>
        </p:nvSpPr>
        <p:spPr>
          <a:xfrm>
            <a:off x="71416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C</a:t>
            </a:r>
            <a:endParaRPr b="1" i="0" sz="1400" u="none" cap="none" strike="noStrike">
              <a:solidFill>
                <a:schemeClr val="dk1"/>
              </a:solidFill>
              <a:latin typeface="Arial"/>
              <a:ea typeface="Arial"/>
              <a:cs typeface="Arial"/>
              <a:sym typeface="Arial"/>
            </a:endParaRPr>
          </a:p>
        </p:txBody>
      </p:sp>
      <p:cxnSp>
        <p:nvCxnSpPr>
          <p:cNvPr id="124" name="Google Shape;124;p4"/>
          <p:cNvCxnSpPr>
            <a:stCxn id="123" idx="2"/>
          </p:cNvCxnSpPr>
          <p:nvPr/>
        </p:nvCxnSpPr>
        <p:spPr>
          <a:xfrm flipH="1">
            <a:off x="6488699" y="3952375"/>
            <a:ext cx="1102500" cy="1219500"/>
          </a:xfrm>
          <a:prstGeom prst="straightConnector1">
            <a:avLst/>
          </a:prstGeom>
          <a:noFill/>
          <a:ln cap="flat" cmpd="sng" w="19050">
            <a:solidFill>
              <a:srgbClr val="FF0000"/>
            </a:solidFill>
            <a:prstDash val="solid"/>
            <a:round/>
            <a:headEnd len="sm" w="sm" type="none"/>
            <a:tailEnd len="sm" w="sm" type="oval"/>
          </a:ln>
        </p:spPr>
      </p:cxnSp>
      <p:sp>
        <p:nvSpPr>
          <p:cNvPr id="125" name="Google Shape;125;p4"/>
          <p:cNvSpPr txBox="1"/>
          <p:nvPr/>
        </p:nvSpPr>
        <p:spPr>
          <a:xfrm>
            <a:off x="41643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F</a:t>
            </a:r>
            <a:endParaRPr b="1" i="0" sz="1400" u="none" cap="none" strike="noStrike">
              <a:solidFill>
                <a:schemeClr val="dk1"/>
              </a:solidFill>
              <a:latin typeface="Arial"/>
              <a:ea typeface="Arial"/>
              <a:cs typeface="Arial"/>
              <a:sym typeface="Arial"/>
            </a:endParaRPr>
          </a:p>
        </p:txBody>
      </p:sp>
      <p:cxnSp>
        <p:nvCxnSpPr>
          <p:cNvPr id="126" name="Google Shape;126;p4"/>
          <p:cNvCxnSpPr>
            <a:stCxn id="125" idx="0"/>
          </p:cNvCxnSpPr>
          <p:nvPr/>
        </p:nvCxnSpPr>
        <p:spPr>
          <a:xfrm flipH="1" rot="10800000">
            <a:off x="4613899" y="5165738"/>
            <a:ext cx="69900" cy="515700"/>
          </a:xfrm>
          <a:prstGeom prst="straightConnector1">
            <a:avLst/>
          </a:prstGeom>
          <a:noFill/>
          <a:ln cap="flat" cmpd="sng" w="19050">
            <a:solidFill>
              <a:srgbClr val="FF0000"/>
            </a:solidFill>
            <a:prstDash val="solid"/>
            <a:round/>
            <a:headEnd len="sm" w="sm" type="none"/>
            <a:tailEnd len="sm" w="sm" type="oval"/>
          </a:ln>
        </p:spPr>
      </p:cxnSp>
      <p:sp>
        <p:nvSpPr>
          <p:cNvPr id="127" name="Google Shape;127;p4"/>
          <p:cNvSpPr txBox="1"/>
          <p:nvPr/>
        </p:nvSpPr>
        <p:spPr>
          <a:xfrm>
            <a:off x="52167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G</a:t>
            </a:r>
            <a:endParaRPr b="1" i="0" sz="1400" u="none" cap="none" strike="noStrike">
              <a:solidFill>
                <a:schemeClr val="dk1"/>
              </a:solidFill>
              <a:latin typeface="Arial"/>
              <a:ea typeface="Arial"/>
              <a:cs typeface="Arial"/>
              <a:sym typeface="Arial"/>
            </a:endParaRPr>
          </a:p>
        </p:txBody>
      </p:sp>
      <p:cxnSp>
        <p:nvCxnSpPr>
          <p:cNvPr id="128" name="Google Shape;128;p4"/>
          <p:cNvCxnSpPr>
            <a:stCxn id="127"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sp>
        <p:nvSpPr>
          <p:cNvPr id="129" name="Google Shape;129;p4"/>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30" name="Google Shape;130;p4"/>
          <p:cNvCxnSpPr>
            <a:stCxn id="129"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31" name="Google Shape;131;p4"/>
          <p:cNvSpPr txBox="1"/>
          <p:nvPr/>
        </p:nvSpPr>
        <p:spPr>
          <a:xfrm>
            <a:off x="2822024" y="55322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I</a:t>
            </a:r>
            <a:endParaRPr b="1" i="0" sz="1400" u="none" cap="none" strike="noStrike">
              <a:solidFill>
                <a:schemeClr val="dk1"/>
              </a:solidFill>
              <a:latin typeface="Arial"/>
              <a:ea typeface="Arial"/>
              <a:cs typeface="Arial"/>
              <a:sym typeface="Arial"/>
            </a:endParaRPr>
          </a:p>
        </p:txBody>
      </p:sp>
      <p:cxnSp>
        <p:nvCxnSpPr>
          <p:cNvPr id="132" name="Google Shape;132;p4"/>
          <p:cNvCxnSpPr>
            <a:stCxn id="131" idx="3"/>
          </p:cNvCxnSpPr>
          <p:nvPr/>
        </p:nvCxnSpPr>
        <p:spPr>
          <a:xfrm flipH="1" rot="10800000">
            <a:off x="3721124" y="4860100"/>
            <a:ext cx="409800" cy="814200"/>
          </a:xfrm>
          <a:prstGeom prst="straightConnector1">
            <a:avLst/>
          </a:prstGeom>
          <a:noFill/>
          <a:ln cap="flat" cmpd="sng" w="19050">
            <a:solidFill>
              <a:srgbClr val="FF0000"/>
            </a:solidFill>
            <a:prstDash val="solid"/>
            <a:round/>
            <a:headEnd len="sm" w="sm" type="none"/>
            <a:tailEnd len="sm" w="sm" type="oval"/>
          </a:ln>
        </p:spPr>
      </p:cxnSp>
      <p:sp>
        <p:nvSpPr>
          <p:cNvPr id="133" name="Google Shape;133;p4"/>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34" name="Google Shape;134;p4"/>
          <p:cNvCxnSpPr>
            <a:stCxn id="133"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
        <p:nvSpPr>
          <p:cNvPr id="135" name="Google Shape;135;p4"/>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graphicFrame>
        <p:nvGraphicFramePr>
          <p:cNvPr id="140" name="Google Shape;140;p5"/>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WEAPONEERING OPTIONS</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41" name="Google Shape;141;p5"/>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graphicFrame>
        <p:nvGraphicFramePr>
          <p:cNvPr id="142" name="Google Shape;142;p5"/>
          <p:cNvGraphicFramePr/>
          <p:nvPr/>
        </p:nvGraphicFramePr>
        <p:xfrm>
          <a:off x="-25" y="2586435"/>
          <a:ext cx="3000000" cy="3000000"/>
        </p:xfrm>
        <a:graphic>
          <a:graphicData uri="http://schemas.openxmlformats.org/drawingml/2006/table">
            <a:tbl>
              <a:tblPr>
                <a:noFill/>
                <a:tableStyleId>{FA2F8772-713B-4852-B557-E7A6BDA9AFFA}</a:tableStyleId>
              </a:tblPr>
              <a:tblGrid>
                <a:gridCol w="1308075"/>
                <a:gridCol w="4072450"/>
                <a:gridCol w="1533375"/>
                <a:gridCol w="1533375"/>
                <a:gridCol w="1533375"/>
                <a:gridCol w="2979300"/>
                <a:gridCol w="1080000"/>
                <a:gridCol w="1080000"/>
              </a:tblGrid>
              <a:tr h="304800">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DPI</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TLE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WARHEAD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GUIDANCE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DESIRED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IMPACT ANGLE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FUZING</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304800">
                <a:tc>
                  <a:txBody>
                    <a:bodyPr/>
                    <a:lstStyle/>
                    <a:p>
                      <a:pPr indent="0" lvl="0" marL="0" marR="0" rtl="0" algn="ctr">
                        <a:lnSpc>
                          <a:spcPct val="100000"/>
                        </a:lnSpc>
                        <a:spcBef>
                          <a:spcPts val="0"/>
                        </a:spcBef>
                        <a:spcAft>
                          <a:spcPts val="0"/>
                        </a:spcAft>
                        <a:buClr>
                          <a:schemeClr val="dk1"/>
                        </a:buClr>
                        <a:buSzPts val="1100"/>
                        <a:buFont typeface="Arial"/>
                        <a:buNone/>
                      </a:pPr>
                      <a:r>
                        <a:rPr lang="fr"/>
                        <a:t>A</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B</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Power to 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2x500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E</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F</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Administration Building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I</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J</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43" name="Google Shape;143;p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44" name="Google Shape;144;p5"/>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45" name="Google Shape;145;p5"/>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46" name="Google Shape;146;p5"/>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6"/>
          <p:cNvPicPr preferRelativeResize="0"/>
          <p:nvPr/>
        </p:nvPicPr>
        <p:blipFill>
          <a:blip r:embed="rId3">
            <a:alphaModFix/>
          </a:blip>
          <a:stretch>
            <a:fillRect/>
          </a:stretch>
        </p:blipFill>
        <p:spPr>
          <a:xfrm>
            <a:off x="0" y="2415505"/>
            <a:ext cx="15119350" cy="7869740"/>
          </a:xfrm>
          <a:prstGeom prst="rect">
            <a:avLst/>
          </a:prstGeom>
          <a:noFill/>
          <a:ln>
            <a:noFill/>
          </a:ln>
        </p:spPr>
      </p:pic>
      <p:graphicFrame>
        <p:nvGraphicFramePr>
          <p:cNvPr id="152" name="Google Shape;152;p6"/>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a:t>,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 ESTIMATION GRAPHIC 1/1</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53" name="Google Shape;153;p6"/>
          <p:cNvSpPr txBox="1"/>
          <p:nvPr/>
        </p:nvSpPr>
        <p:spPr>
          <a:xfrm>
            <a:off x="3185950" y="10077413"/>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CDE </a:t>
            </a:r>
            <a:r>
              <a:rPr b="1" lang="fr"/>
              <a:t>5</a:t>
            </a:r>
            <a:endParaRPr b="1" i="0" sz="1400" u="none" cap="none" strike="noStrike">
              <a:solidFill>
                <a:srgbClr val="000000"/>
              </a:solidFill>
              <a:latin typeface="Arial"/>
              <a:ea typeface="Arial"/>
              <a:cs typeface="Arial"/>
              <a:sym typeface="Arial"/>
            </a:endParaRPr>
          </a:p>
        </p:txBody>
      </p:sp>
      <p:sp>
        <p:nvSpPr>
          <p:cNvPr id="154" name="Google Shape;154;p6"/>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55" name="Google Shape;155;p6"/>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56" name="Google Shape;156;p6"/>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graphicFrame>
        <p:nvGraphicFramePr>
          <p:cNvPr id="157" name="Google Shape;157;p6"/>
          <p:cNvGraphicFramePr/>
          <p:nvPr/>
        </p:nvGraphicFramePr>
        <p:xfrm>
          <a:off x="15380413" y="3557998"/>
          <a:ext cx="3000000" cy="3000000"/>
        </p:xfrm>
        <a:graphic>
          <a:graphicData uri="http://schemas.openxmlformats.org/drawingml/2006/table">
            <a:tbl>
              <a:tblPr bandRow="1" firstRow="1">
                <a:noFill/>
                <a:tableStyleId>{4B55F3E9-815D-41AB-BC1A-2BB0285B105E}</a:tableStyleId>
              </a:tblPr>
              <a:tblGrid>
                <a:gridCol w="858675"/>
                <a:gridCol w="1113950"/>
              </a:tblGrid>
              <a:tr h="370850">
                <a:tc>
                  <a:txBody>
                    <a:bodyPr/>
                    <a:lstStyle/>
                    <a:p>
                      <a:pPr indent="0" lvl="0" marL="0" marR="0" rtl="0" algn="ctr">
                        <a:lnSpc>
                          <a:spcPct val="100000"/>
                        </a:lnSpc>
                        <a:spcBef>
                          <a:spcPts val="0"/>
                        </a:spcBef>
                        <a:spcAft>
                          <a:spcPts val="0"/>
                        </a:spcAft>
                        <a:buNone/>
                      </a:pPr>
                      <a:r>
                        <a:rPr b="1" lang="fr" sz="1400" u="none" cap="none" strike="noStrike"/>
                        <a:t>METER</a:t>
                      </a:r>
                      <a:endParaRPr b="1" sz="1400" u="none" cap="none" strike="noStrike"/>
                    </a:p>
                  </a:txBody>
                  <a:tcPr marT="45725" marB="45725" marR="91450" marL="91450">
                    <a:solidFill>
                      <a:srgbClr val="BFBFBF"/>
                    </a:solidFill>
                  </a:tcPr>
                </a:tc>
                <a:tc>
                  <a:txBody>
                    <a:bodyPr/>
                    <a:lstStyle/>
                    <a:p>
                      <a:pPr indent="0" lvl="0" marL="0" marR="0" rtl="0" algn="ctr">
                        <a:lnSpc>
                          <a:spcPct val="100000"/>
                        </a:lnSpc>
                        <a:spcBef>
                          <a:spcPts val="0"/>
                        </a:spcBef>
                        <a:spcAft>
                          <a:spcPts val="0"/>
                        </a:spcAft>
                        <a:buNone/>
                      </a:pPr>
                      <a:r>
                        <a:rPr b="1" lang="fr" sz="1400" u="none" cap="none" strike="noStrike"/>
                        <a:t>FEET</a:t>
                      </a:r>
                      <a:endParaRPr b="1" sz="1400" u="none" cap="none" strike="noStrike"/>
                    </a:p>
                  </a:txBody>
                  <a:tcPr marT="45725" marB="45725" marR="91450" marL="91450">
                    <a:solidFill>
                      <a:srgbClr val="BFBFBF"/>
                    </a:solidFill>
                  </a:tcPr>
                </a:tc>
              </a:tr>
              <a:tr h="370850">
                <a:tc>
                  <a:txBody>
                    <a:bodyPr/>
                    <a:lstStyle/>
                    <a:p>
                      <a:pPr indent="0" lvl="0" marL="0" marR="0" rtl="0" algn="l">
                        <a:lnSpc>
                          <a:spcPct val="100000"/>
                        </a:lnSpc>
                        <a:spcBef>
                          <a:spcPts val="0"/>
                        </a:spcBef>
                        <a:spcAft>
                          <a:spcPts val="0"/>
                        </a:spcAft>
                        <a:buNone/>
                      </a:pPr>
                      <a:r>
                        <a:rPr lang="fr" sz="1400" u="none" cap="none" strike="noStrike"/>
                        <a:t>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165</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75</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246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328</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492</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656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820</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300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984</a:t>
                      </a:r>
                      <a:endParaRPr sz="1400" u="none" cap="none" strike="noStrike"/>
                    </a:p>
                  </a:txBody>
                  <a:tcPr marT="45725" marB="45725" marR="91450" marL="91450"/>
                </a:tc>
              </a:tr>
            </a:tbl>
          </a:graphicData>
        </a:graphic>
      </p:graphicFrame>
      <p:pic>
        <p:nvPicPr>
          <p:cNvPr descr="D:\GIT PROJECTS\OPAT-background\Virtual Intelligence Service only logo.PNG" id="158" name="Google Shape;158;p6"/>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159" name="Google Shape;159;p6"/>
          <p:cNvSpPr txBox="1"/>
          <p:nvPr/>
        </p:nvSpPr>
        <p:spPr>
          <a:xfrm>
            <a:off x="4575625" y="3424200"/>
            <a:ext cx="970200" cy="399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fr" sz="1000"/>
              <a:t>CER</a:t>
            </a:r>
            <a:endParaRPr b="1" sz="1000"/>
          </a:p>
          <a:p>
            <a:pPr indent="0" lvl="0" marL="0" marR="0" rtl="0" algn="ctr">
              <a:lnSpc>
                <a:spcPct val="100000"/>
              </a:lnSpc>
              <a:spcBef>
                <a:spcPts val="0"/>
              </a:spcBef>
              <a:spcAft>
                <a:spcPts val="0"/>
              </a:spcAft>
              <a:buClr>
                <a:srgbClr val="000000"/>
              </a:buClr>
              <a:buSzPts val="1000"/>
              <a:buFont typeface="Arial"/>
              <a:buNone/>
            </a:pPr>
            <a:r>
              <a:rPr b="1" lang="fr" sz="1000"/>
              <a:t>(r = 100m)</a:t>
            </a:r>
            <a:endParaRPr b="1" i="0" sz="1000" u="none" cap="none" strike="noStrike">
              <a:solidFill>
                <a:srgbClr val="000000"/>
              </a:solidFill>
              <a:latin typeface="Arial"/>
              <a:ea typeface="Arial"/>
              <a:cs typeface="Arial"/>
              <a:sym typeface="Arial"/>
            </a:endParaRPr>
          </a:p>
        </p:txBody>
      </p:sp>
      <p:cxnSp>
        <p:nvCxnSpPr>
          <p:cNvPr id="160" name="Google Shape;160;p6"/>
          <p:cNvCxnSpPr>
            <a:stCxn id="159" idx="2"/>
            <a:endCxn id="161" idx="7"/>
          </p:cNvCxnSpPr>
          <p:nvPr/>
        </p:nvCxnSpPr>
        <p:spPr>
          <a:xfrm flipH="1">
            <a:off x="4452025" y="3823800"/>
            <a:ext cx="608700" cy="648900"/>
          </a:xfrm>
          <a:prstGeom prst="straightConnector1">
            <a:avLst/>
          </a:prstGeom>
          <a:noFill/>
          <a:ln cap="flat" cmpd="sng" w="19050">
            <a:solidFill>
              <a:srgbClr val="FF0000"/>
            </a:solidFill>
            <a:prstDash val="solid"/>
            <a:round/>
            <a:headEnd len="sm" w="sm" type="none"/>
            <a:tailEnd len="sm" w="sm" type="none"/>
          </a:ln>
        </p:spPr>
      </p:cxnSp>
      <p:sp>
        <p:nvSpPr>
          <p:cNvPr id="162" name="Google Shape;162;p6"/>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grpSp>
        <p:nvGrpSpPr>
          <p:cNvPr id="163" name="Google Shape;163;p6"/>
          <p:cNvGrpSpPr/>
          <p:nvPr/>
        </p:nvGrpSpPr>
        <p:grpSpPr>
          <a:xfrm>
            <a:off x="3059685" y="4237189"/>
            <a:ext cx="1631236" cy="1608428"/>
            <a:chOff x="6021186" y="4824155"/>
            <a:chExt cx="5955591" cy="5804504"/>
          </a:xfrm>
        </p:grpSpPr>
        <p:sp>
          <p:nvSpPr>
            <p:cNvPr id="161" name="Google Shape;161;p6"/>
            <p:cNvSpPr/>
            <p:nvPr/>
          </p:nvSpPr>
          <p:spPr>
            <a:xfrm>
              <a:off x="6021186" y="4824155"/>
              <a:ext cx="5955591" cy="5804504"/>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6"/>
            <p:cNvSpPr/>
            <p:nvPr/>
          </p:nvSpPr>
          <p:spPr>
            <a:xfrm>
              <a:off x="8957439" y="7681340"/>
              <a:ext cx="73027" cy="71514"/>
            </a:xfrm>
            <a:prstGeom prst="ellipse">
              <a:avLst/>
            </a:prstGeom>
            <a:solidFill>
              <a:schemeClr val="dk1"/>
            </a:solidFill>
            <a:ln cap="flat" cmpd="sng" w="952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65" name="Google Shape;165;p6"/>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66" name="Google Shape;166;p6"/>
          <p:cNvCxnSpPr>
            <a:stCxn id="165"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67" name="Google Shape;167;p6"/>
          <p:cNvSpPr txBox="1"/>
          <p:nvPr/>
        </p:nvSpPr>
        <p:spPr>
          <a:xfrm>
            <a:off x="5216749" y="5681438"/>
            <a:ext cx="899100" cy="2841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DPI </a:t>
            </a:r>
            <a:r>
              <a:rPr b="1" lang="fr">
                <a:solidFill>
                  <a:srgbClr val="000000"/>
                </a:solidFill>
              </a:rPr>
              <a:t>G</a:t>
            </a:r>
            <a:endParaRPr b="1" i="0" sz="1400" u="none" cap="none" strike="noStrike">
              <a:solidFill>
                <a:srgbClr val="000000"/>
              </a:solidFill>
              <a:latin typeface="Arial"/>
              <a:ea typeface="Arial"/>
              <a:cs typeface="Arial"/>
              <a:sym typeface="Arial"/>
            </a:endParaRPr>
          </a:p>
        </p:txBody>
      </p:sp>
      <p:cxnSp>
        <p:nvCxnSpPr>
          <p:cNvPr id="168" name="Google Shape;168;p6"/>
          <p:cNvCxnSpPr>
            <a:stCxn id="167"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grpSp>
        <p:nvGrpSpPr>
          <p:cNvPr id="169" name="Google Shape;169;p6"/>
          <p:cNvGrpSpPr/>
          <p:nvPr/>
        </p:nvGrpSpPr>
        <p:grpSpPr>
          <a:xfrm rot="465975">
            <a:off x="14081586" y="2146649"/>
            <a:ext cx="559010" cy="692858"/>
            <a:chOff x="15526400" y="3343535"/>
            <a:chExt cx="1172983" cy="1324524"/>
          </a:xfrm>
        </p:grpSpPr>
        <p:sp>
          <p:nvSpPr>
            <p:cNvPr id="170" name="Google Shape;170;p6"/>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1" name="Google Shape;171;p6"/>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72" name="Google Shape;172;p6"/>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73" name="Google Shape;173;p6"/>
          <p:cNvCxnSpPr>
            <a:stCxn id="172"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
        <p:nvSpPr>
          <p:cNvPr id="174" name="Google Shape;174;p6"/>
          <p:cNvSpPr/>
          <p:nvPr/>
        </p:nvSpPr>
        <p:spPr>
          <a:xfrm>
            <a:off x="7664450" y="6504950"/>
            <a:ext cx="1530350" cy="1219200"/>
          </a:xfrm>
          <a:custGeom>
            <a:rect b="b" l="l" r="r" t="t"/>
            <a:pathLst>
              <a:path extrusionOk="0" h="48768" w="61214">
                <a:moveTo>
                  <a:pt x="0" y="0"/>
                </a:moveTo>
                <a:lnTo>
                  <a:pt x="0" y="48768"/>
                </a:lnTo>
                <a:lnTo>
                  <a:pt x="61214" y="48768"/>
                </a:lnTo>
                <a:lnTo>
                  <a:pt x="61214" y="254"/>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5" name="Google Shape;175;p6"/>
          <p:cNvSpPr txBox="1"/>
          <p:nvPr/>
        </p:nvSpPr>
        <p:spPr>
          <a:xfrm>
            <a:off x="7614075"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SRNTGT046</a:t>
            </a:r>
            <a:endParaRPr b="1" i="0" sz="1400" u="none" cap="none" strike="noStrike">
              <a:solidFill>
                <a:schemeClr val="dk1"/>
              </a:solidFill>
              <a:latin typeface="Arial"/>
              <a:ea typeface="Arial"/>
              <a:cs typeface="Arial"/>
              <a:sym typeface="Arial"/>
            </a:endParaRPr>
          </a:p>
        </p:txBody>
      </p:sp>
      <p:sp>
        <p:nvSpPr>
          <p:cNvPr id="176" name="Google Shape;176;p6"/>
          <p:cNvSpPr/>
          <p:nvPr/>
        </p:nvSpPr>
        <p:spPr>
          <a:xfrm>
            <a:off x="2710500" y="6525225"/>
            <a:ext cx="2451825" cy="1258225"/>
          </a:xfrm>
          <a:custGeom>
            <a:rect b="b" l="l" r="r" t="t"/>
            <a:pathLst>
              <a:path extrusionOk="0" h="50329" w="98073">
                <a:moveTo>
                  <a:pt x="2823" y="0"/>
                </a:moveTo>
                <a:lnTo>
                  <a:pt x="0" y="50329"/>
                </a:lnTo>
                <a:lnTo>
                  <a:pt x="98073" y="50329"/>
                </a:lnTo>
                <a:lnTo>
                  <a:pt x="98073" y="940"/>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7" name="Google Shape;177;p6"/>
          <p:cNvSpPr txBox="1"/>
          <p:nvPr/>
        </p:nvSpPr>
        <p:spPr>
          <a:xfrm>
            <a:off x="3059750"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SRNTGT094</a:t>
            </a:r>
            <a:endParaRPr b="1" i="0" sz="1400" u="none" cap="none" strike="noStrike">
              <a:solidFill>
                <a:schemeClr val="dk1"/>
              </a:solidFill>
              <a:latin typeface="Arial"/>
              <a:ea typeface="Arial"/>
              <a:cs typeface="Arial"/>
              <a:sym typeface="Arial"/>
            </a:endParaRPr>
          </a:p>
        </p:txBody>
      </p:sp>
      <p:sp>
        <p:nvSpPr>
          <p:cNvPr id="178" name="Google Shape;178;p6"/>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graphicFrame>
        <p:nvGraphicFramePr>
          <p:cNvPr id="183" name="Google Shape;183;p7"/>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DAMAGES ESTIMATION 1/1</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a:t>
                      </a:r>
                      <a:r>
                        <a:rPr b="1" lang="fr" sz="1500" u="none" cap="none" strike="noStrike"/>
                        <a:t> </a:t>
                      </a:r>
                      <a:r>
                        <a:rPr b="1" lang="fr" sz="1500" u="none" cap="none" strike="noStrike"/>
                        <a:t>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84" name="Google Shape;184;p7"/>
          <p:cNvSpPr txBox="1"/>
          <p:nvPr/>
        </p:nvSpPr>
        <p:spPr>
          <a:xfrm>
            <a:off x="0" y="10151253"/>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85" name="Google Shape;185;p7"/>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graphicFrame>
        <p:nvGraphicFramePr>
          <p:cNvPr id="186" name="Google Shape;186;p7"/>
          <p:cNvGraphicFramePr/>
          <p:nvPr/>
        </p:nvGraphicFramePr>
        <p:xfrm>
          <a:off x="25" y="2625285"/>
          <a:ext cx="3000000" cy="3000000"/>
        </p:xfrm>
        <a:graphic>
          <a:graphicData uri="http://schemas.openxmlformats.org/drawingml/2006/table">
            <a:tbl>
              <a:tblPr>
                <a:noFill/>
                <a:tableStyleId>{FA2F8772-713B-4852-B557-E7A6BDA9AFFA}</a:tableStyleId>
              </a:tblPr>
              <a:tblGrid>
                <a:gridCol w="1096550"/>
                <a:gridCol w="2864850"/>
                <a:gridCol w="1228650"/>
                <a:gridCol w="2704075"/>
                <a:gridCol w="2704075"/>
                <a:gridCol w="4521725"/>
              </a:tblGrid>
              <a:tr h="487650">
                <a:tc gridSpan="6">
                  <a:txBody>
                    <a:bodyPr/>
                    <a:lstStyle/>
                    <a:p>
                      <a:pPr indent="0" lvl="0" marL="0" marR="0" rtl="0" algn="ctr">
                        <a:lnSpc>
                          <a:spcPct val="100000"/>
                        </a:lnSpc>
                        <a:spcBef>
                          <a:spcPts val="0"/>
                        </a:spcBef>
                        <a:spcAft>
                          <a:spcPts val="0"/>
                        </a:spcAft>
                        <a:buClr>
                          <a:schemeClr val="dk1"/>
                        </a:buClr>
                        <a:buSzPts val="1100"/>
                        <a:buFont typeface="Arial"/>
                        <a:buNone/>
                      </a:pPr>
                      <a:r>
                        <a:rPr b="1" lang="fr" sz="2000" u="none" cap="none" strike="noStrike">
                          <a:solidFill>
                            <a:schemeClr val="dk1"/>
                          </a:solidFill>
                        </a:rPr>
                        <a:t>COLLATERAL DAMAGES WITHIN A 500M RADIUS</a:t>
                      </a:r>
                      <a:endParaRPr b="1" sz="20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c hMerge="1"/>
              </a:tr>
              <a:tr h="48765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260</a:t>
                      </a:r>
                      <a:r>
                        <a:rPr lang="fr">
                          <a:solidFill>
                            <a:schemeClr val="dk1"/>
                          </a:solidFill>
                        </a:rPr>
                        <a:t>° / </a:t>
                      </a:r>
                      <a:r>
                        <a:rPr lang="fr"/>
                        <a:t>250ft from DPI J</a:t>
                      </a:r>
                      <a:endParaRPr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15</a:t>
                      </a:r>
                      <a:r>
                        <a:rPr lang="fr">
                          <a:solidFill>
                            <a:schemeClr val="dk1"/>
                          </a:solidFill>
                        </a:rPr>
                        <a:t>0° / 160ft from DPI 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000"/>
                        <a:buFont typeface="Arial"/>
                        <a:buNone/>
                      </a:pPr>
                      <a:r>
                        <a:rPr lang="fr">
                          <a:solidFill>
                            <a:schemeClr val="dk1"/>
                          </a:solidFill>
                        </a:rPr>
                        <a:t>Closest civilian residential building</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135° / 300ft from DPI 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huge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6">
                  <a:txBody>
                    <a:bodyPr/>
                    <a:lstStyle/>
                    <a:p>
                      <a:pPr indent="0" lvl="0" marL="0" marR="0" rtl="0" algn="ctr">
                        <a:lnSpc>
                          <a:spcPct val="100000"/>
                        </a:lnSpc>
                        <a:spcBef>
                          <a:spcPts val="0"/>
                        </a:spcBef>
                        <a:spcAft>
                          <a:spcPts val="0"/>
                        </a:spcAft>
                        <a:buClr>
                          <a:srgbClr val="000000"/>
                        </a:buClr>
                        <a:buSzPts val="1200"/>
                        <a:buFont typeface="Arial"/>
                        <a:buNone/>
                      </a:pPr>
                      <a:r>
                        <a:rPr b="1" lang="fr" sz="1200">
                          <a:solidFill>
                            <a:schemeClr val="dk1"/>
                          </a:solidFill>
                        </a:rPr>
                        <a:t>Further explosions from DPI D, E and chemical </a:t>
                      </a:r>
                      <a:r>
                        <a:rPr b="1" lang="fr" sz="1200">
                          <a:solidFill>
                            <a:schemeClr val="dk1"/>
                          </a:solidFill>
                        </a:rPr>
                        <a:t>pollution from DPI G to J could possibly cause more collateral damage than utilized weapon.</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gridSpan="6">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solidFill>
                            <a:schemeClr val="dk1"/>
                          </a:solidFill>
                        </a:rPr>
                        <a:t>STRIKE ENTITIES WITHIN A 500M RADIUS</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NSE ID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046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Apatite Steel Production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N 67 36.409 E 033 25.099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t>SE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Produces steel for military industry (vehicle factories)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094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Apatity Chemical Weapon Handling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 67 36.577 E 033 24.336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S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Mixing of precursor chemicals into chemical weapon warhead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187" name="Google Shape;187;p7"/>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88" name="Google Shape;188;p7"/>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89" name="Google Shape;189;p7"/>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graphicFrame>
        <p:nvGraphicFramePr>
          <p:cNvPr id="194" name="Google Shape;194;p8"/>
          <p:cNvGraphicFramePr/>
          <p:nvPr/>
        </p:nvGraphicFramePr>
        <p:xfrm>
          <a:off x="0" y="0"/>
          <a:ext cx="3000000" cy="3000000"/>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BATTLE DAMAGE ASSESSMENT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SRNTGTXXX   CATCODE: X</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DDMM.MMM ] [ E DDDMM.MMM]</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2011-XX-XX</a:t>
                      </a:r>
                      <a:r>
                        <a:rPr b="1" lang="fr" sz="1500" u="none" cap="none" strike="noStrike"/>
                        <a:t> </a:t>
                      </a:r>
                      <a:r>
                        <a:rPr b="1" lang="fr" sz="1500" u="none" cap="none" strike="noStrike"/>
                        <a:t>DOI: 2011-XX-XX</a:t>
                      </a:r>
                      <a:r>
                        <a:rPr b="1" lang="fr" sz="1500" u="none" cap="none" strike="noStrike"/>
                        <a:t>  (Or reference ATO Day)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95" name="Google Shape;195;p8"/>
          <p:cNvSpPr/>
          <p:nvPr/>
        </p:nvSpPr>
        <p:spPr>
          <a:xfrm>
            <a:off x="7941200" y="1907025"/>
            <a:ext cx="7179000" cy="4173600"/>
          </a:xfrm>
          <a:prstGeom prst="rect">
            <a:avLst/>
          </a:prstGeom>
          <a:solidFill>
            <a:srgbClr val="EEEEE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6" name="Google Shape;196;p8"/>
          <p:cNvGrpSpPr/>
          <p:nvPr/>
        </p:nvGrpSpPr>
        <p:grpSpPr>
          <a:xfrm>
            <a:off x="1522925" y="4158450"/>
            <a:ext cx="4103108" cy="2016000"/>
            <a:chOff x="3671523" y="6965375"/>
            <a:chExt cx="1459350" cy="2016000"/>
          </a:xfrm>
        </p:grpSpPr>
        <p:sp>
          <p:nvSpPr>
            <p:cNvPr id="197" name="Google Shape;197;p8"/>
            <p:cNvSpPr txBox="1"/>
            <p:nvPr/>
          </p:nvSpPr>
          <p:spPr>
            <a:xfrm>
              <a:off x="3671523" y="6965375"/>
              <a:ext cx="1166100" cy="675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TARGET OBJECTIVE</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DAMAGE/CHANGE ASSESSMENT</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DPI:[SRNTGTXXX]</a:t>
              </a:r>
              <a:endParaRPr b="1" i="0" sz="1400" u="none" cap="none" strike="noStrike">
                <a:solidFill>
                  <a:schemeClr val="dk1"/>
                </a:solidFill>
                <a:latin typeface="Arial"/>
                <a:ea typeface="Arial"/>
                <a:cs typeface="Arial"/>
                <a:sym typeface="Arial"/>
              </a:endParaRPr>
            </a:p>
          </p:txBody>
        </p:sp>
        <p:cxnSp>
          <p:nvCxnSpPr>
            <p:cNvPr id="198" name="Google Shape;198;p8"/>
            <p:cNvCxnSpPr>
              <a:stCxn id="197" idx="2"/>
            </p:cNvCxnSpPr>
            <p:nvPr/>
          </p:nvCxnSpPr>
          <p:spPr>
            <a:xfrm>
              <a:off x="4254573" y="7641275"/>
              <a:ext cx="876300" cy="1340100"/>
            </a:xfrm>
            <a:prstGeom prst="straightConnector1">
              <a:avLst/>
            </a:prstGeom>
            <a:noFill/>
            <a:ln cap="flat" cmpd="sng" w="19050">
              <a:solidFill>
                <a:srgbClr val="000000"/>
              </a:solidFill>
              <a:prstDash val="solid"/>
              <a:round/>
              <a:headEnd len="sm" w="sm" type="none"/>
              <a:tailEnd len="sm" w="sm" type="none"/>
            </a:ln>
          </p:spPr>
        </p:cxnSp>
      </p:grpSp>
      <p:sp>
        <p:nvSpPr>
          <p:cNvPr id="199" name="Google Shape;199;p8"/>
          <p:cNvSpPr txBox="1"/>
          <p:nvPr/>
        </p:nvSpPr>
        <p:spPr>
          <a:xfrm>
            <a:off x="3186600" y="10083157"/>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fr" sz="1600" u="none" cap="none" strike="noStrike">
                <a:solidFill>
                  <a:srgbClr val="000000"/>
                </a:solidFill>
                <a:latin typeface="Arial"/>
                <a:ea typeface="Arial"/>
                <a:cs typeface="Arial"/>
                <a:sym typeface="Arial"/>
              </a:rPr>
              <a:t>BDA REMARK: [CLASSIFICATION] [DISSEMINATION]</a:t>
            </a:r>
            <a:r>
              <a:rPr b="1" i="0" lang="fr" sz="1400" u="none" cap="none" strike="noStrike">
                <a:solidFill>
                  <a:srgbClr val="000000"/>
                </a:solidFill>
                <a:latin typeface="Arial"/>
                <a:ea typeface="Arial"/>
                <a:cs typeface="Arial"/>
                <a:sym typeface="Arial"/>
              </a:rPr>
              <a:t> </a:t>
            </a:r>
            <a:r>
              <a:rPr b="0" i="0" lang="fr" sz="1400" u="none" cap="none" strike="noStrik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b="0" i="0" sz="1400" u="none" cap="none" strike="noStrike">
              <a:solidFill>
                <a:srgbClr val="000000"/>
              </a:solidFill>
              <a:latin typeface="Arial"/>
              <a:ea typeface="Arial"/>
              <a:cs typeface="Arial"/>
              <a:sym typeface="Arial"/>
            </a:endParaRPr>
          </a:p>
        </p:txBody>
      </p:sp>
      <p:sp>
        <p:nvSpPr>
          <p:cNvPr id="200" name="Google Shape;200;p8"/>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201" name="Google Shape;201;p8"/>
          <p:cNvSpPr txBox="1"/>
          <p:nvPr/>
        </p:nvSpPr>
        <p:spPr>
          <a:xfrm>
            <a:off x="5392275"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POST-STRIKE</a:t>
            </a:r>
            <a:endParaRPr b="1" i="0" sz="1600" u="none" cap="none" strike="noStrike">
              <a:solidFill>
                <a:schemeClr val="dk1"/>
              </a:solidFill>
              <a:latin typeface="Arial"/>
              <a:ea typeface="Arial"/>
              <a:cs typeface="Arial"/>
              <a:sym typeface="Arial"/>
            </a:endParaRPr>
          </a:p>
        </p:txBody>
      </p:sp>
      <p:sp>
        <p:nvSpPr>
          <p:cNvPr id="202" name="Google Shape;202;p8"/>
          <p:cNvSpPr txBox="1"/>
          <p:nvPr/>
        </p:nvSpPr>
        <p:spPr>
          <a:xfrm>
            <a:off x="0" y="10077855"/>
            <a:ext cx="3186600" cy="61395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pic>
        <p:nvPicPr>
          <p:cNvPr id="203" name="Google Shape;203;p8"/>
          <p:cNvPicPr preferRelativeResize="0"/>
          <p:nvPr/>
        </p:nvPicPr>
        <p:blipFill>
          <a:blip r:embed="rId3">
            <a:alphaModFix/>
          </a:blip>
          <a:stretch>
            <a:fillRect/>
          </a:stretch>
        </p:blipFill>
        <p:spPr>
          <a:xfrm>
            <a:off x="7941200" y="2193125"/>
            <a:ext cx="7178998" cy="3736719"/>
          </a:xfrm>
          <a:prstGeom prst="rect">
            <a:avLst/>
          </a:prstGeom>
          <a:noFill/>
          <a:ln>
            <a:noFill/>
          </a:ln>
        </p:spPr>
      </p:pic>
      <p:sp>
        <p:nvSpPr>
          <p:cNvPr id="204" name="Google Shape;204;p8"/>
          <p:cNvSpPr txBox="1"/>
          <p:nvPr/>
        </p:nvSpPr>
        <p:spPr>
          <a:xfrm>
            <a:off x="11309400"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PRE-STRIKE</a:t>
            </a:r>
            <a:endParaRPr b="1" i="0" sz="1600" u="none" cap="none" strike="noStrike">
              <a:solidFill>
                <a:schemeClr val="dk1"/>
              </a:solidFill>
              <a:latin typeface="Arial"/>
              <a:ea typeface="Arial"/>
              <a:cs typeface="Arial"/>
              <a:sym typeface="Arial"/>
            </a:endParaRPr>
          </a:p>
        </p:txBody>
      </p:sp>
      <p:pic>
        <p:nvPicPr>
          <p:cNvPr id="205" name="Google Shape;205;p8"/>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206" name="Google Shape;206;p8"/>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207" name="Google Shape;207;p8"/>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08" name="Google Shape;208;p8"/>
          <p:cNvGrpSpPr/>
          <p:nvPr/>
        </p:nvGrpSpPr>
        <p:grpSpPr>
          <a:xfrm rot="465975">
            <a:off x="14081586" y="2146649"/>
            <a:ext cx="559010" cy="692858"/>
            <a:chOff x="15526400" y="3343535"/>
            <a:chExt cx="1172983" cy="1324524"/>
          </a:xfrm>
        </p:grpSpPr>
        <p:sp>
          <p:nvSpPr>
            <p:cNvPr id="209" name="Google Shape;209;p8"/>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0" name="Google Shape;210;p8"/>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4" name="Shape 214"/>
        <p:cNvGrpSpPr/>
        <p:nvPr/>
      </p:nvGrpSpPr>
      <p:grpSpPr>
        <a:xfrm>
          <a:off x="0" y="0"/>
          <a:ext cx="0" cy="0"/>
          <a:chOff x="0" y="0"/>
          <a:chExt cx="0" cy="0"/>
        </a:xfrm>
      </p:grpSpPr>
      <p:sp>
        <p:nvSpPr>
          <p:cNvPr id="215" name="Google Shape;215;p9"/>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6500"/>
              <a:buNone/>
            </a:pPr>
            <a:r>
              <a:rPr lang="fr"/>
              <a:t>BAKCUP SLIDES AFTER THIS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132nd;VIS</dc:creator>
</cp:coreProperties>
</file>